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831" r:id="rId2"/>
    <p:sldId id="832" r:id="rId3"/>
    <p:sldId id="859" r:id="rId4"/>
    <p:sldId id="834" r:id="rId5"/>
    <p:sldId id="833" r:id="rId6"/>
    <p:sldId id="835" r:id="rId7"/>
    <p:sldId id="868" r:id="rId8"/>
    <p:sldId id="836" r:id="rId9"/>
    <p:sldId id="840" r:id="rId10"/>
    <p:sldId id="841" r:id="rId11"/>
    <p:sldId id="842" r:id="rId12"/>
    <p:sldId id="843" r:id="rId13"/>
    <p:sldId id="846" r:id="rId14"/>
    <p:sldId id="847" r:id="rId15"/>
    <p:sldId id="849" r:id="rId16"/>
    <p:sldId id="850" r:id="rId17"/>
    <p:sldId id="851" r:id="rId18"/>
    <p:sldId id="852" r:id="rId19"/>
    <p:sldId id="853" r:id="rId20"/>
  </p:sldIdLst>
  <p:sldSz cx="9144000" cy="6858000" type="screen4x3"/>
  <p:notesSz cx="7315200" cy="96012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B9478B"/>
    <a:srgbClr val="FF99FF"/>
    <a:srgbClr val="FF7C80"/>
    <a:srgbClr val="B1478B"/>
    <a:srgbClr val="996633"/>
    <a:srgbClr val="0066FF"/>
    <a:srgbClr val="FF6699"/>
    <a:srgbClr val="CC99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32" autoAdjust="0"/>
    <p:restoredTop sz="93118" autoAdjust="0"/>
  </p:normalViewPr>
  <p:slideViewPr>
    <p:cSldViewPr>
      <p:cViewPr varScale="1">
        <p:scale>
          <a:sx n="68" d="100"/>
          <a:sy n="68" d="100"/>
        </p:scale>
        <p:origin x="240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E3BFBE4-5EB6-48ED-8EC1-C975E6437C9E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DEDDA049-7247-4A6B-A37B-96356AC52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3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91AC057B-5353-4C42-A223-82750A7EB673}" type="datetimeFigureOut">
              <a:rPr lang="en-SG" smtClean="0"/>
              <a:t>15/1/2021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1" tIns="47425" rIns="94851" bIns="47425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vert="horz" lIns="94851" tIns="47425" rIns="94851" bIns="474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64D2EA8A-5BB9-40B5-896E-B6E121A528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483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4F3610F-3244-455A-8D06-0BD334C278F6}" type="datetimeFigureOut">
              <a:rPr lang="zh-HK" altLang="en-US" smtClean="0"/>
              <a:t>15/1/2021</a:t>
            </a:fld>
            <a:endParaRPr lang="zh-HK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initic_languages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DBC9-CB26-48E7-B80F-0193F111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96752"/>
            <a:ext cx="8305800" cy="782960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Formation of Chinese dialects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9592" y="2204864"/>
            <a:ext cx="7873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M</a:t>
            </a:r>
            <a:r>
              <a:rPr lang="en-US" altLang="zh-CN" sz="4000" b="1" dirty="0">
                <a:solidFill>
                  <a:srgbClr val="FFC000"/>
                </a:solidFill>
              </a:rPr>
              <a:t>igration of Chinese people from 221 B.C. onwards</a:t>
            </a:r>
            <a:endParaRPr lang="en-SG" sz="4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1340768"/>
            <a:ext cx="9145016" cy="2511152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+mn-lt"/>
              </a:rPr>
              <a:t>Various Chinese dialects</a:t>
            </a:r>
            <a:br>
              <a:rPr lang="en-US" sz="5400" b="1" dirty="0">
                <a:latin typeface="+mn-lt"/>
              </a:rPr>
            </a:br>
            <a:r>
              <a:rPr lang="en-US" sz="5400" b="1" dirty="0">
                <a:latin typeface="+mn-lt"/>
              </a:rPr>
              <a:t>=</a:t>
            </a:r>
            <a:br>
              <a:rPr lang="en-US" sz="5400" b="1" dirty="0">
                <a:latin typeface="+mn-lt"/>
              </a:rPr>
            </a:br>
            <a:r>
              <a:rPr lang="en-US" sz="5400" b="1" dirty="0">
                <a:latin typeface="+mn-lt"/>
              </a:rPr>
              <a:t>Various Chinese languages?</a:t>
            </a:r>
            <a:endParaRPr lang="en-SG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082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FCA5A-5696-4425-883B-FBB5053D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CEF0-9FE3-400B-AD4E-C1972B549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5A611-C212-4E13-A25F-C41FD7E9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70679"/>
            <a:ext cx="9145016" cy="4190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7D6CC-7AC6-47AE-9DAF-34A4B6D3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1032"/>
            <a:ext cx="7976926" cy="199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2F9EA-484A-4E14-BA8A-1F922911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437" y="65132"/>
            <a:ext cx="2505150" cy="405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49A6B8-9460-429F-8426-D559B8033A2D}"/>
              </a:ext>
            </a:extLst>
          </p:cNvPr>
          <p:cNvSpPr/>
          <p:nvPr/>
        </p:nvSpPr>
        <p:spPr>
          <a:xfrm>
            <a:off x="179512" y="2636912"/>
            <a:ext cx="8964488" cy="2664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02873E-BC80-4BBB-982A-6319D133F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470" y="1190058"/>
            <a:ext cx="1268078" cy="1274174"/>
          </a:xfrm>
          <a:prstGeom prst="rect">
            <a:avLst/>
          </a:prstGeom>
        </p:spPr>
      </p:pic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6549A6B8-9460-429F-8426-D559B8033A2D}"/>
              </a:ext>
            </a:extLst>
          </p:cNvPr>
          <p:cNvSpPr/>
          <p:nvPr/>
        </p:nvSpPr>
        <p:spPr>
          <a:xfrm>
            <a:off x="107504" y="5517232"/>
            <a:ext cx="7992888" cy="127710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38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9031" y="548680"/>
            <a:ext cx="8841793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rgbClr val="C00000"/>
                </a:solidFill>
                <a:latin typeface="+mn-lt"/>
                <a:ea typeface="SimHei" pitchFamily="2" charset="-122"/>
                <a:cs typeface="Times New Roman" panose="02020603050405020304" pitchFamily="18" charset="0"/>
              </a:rPr>
              <a:t>What is a dialect in linguistics textbook</a:t>
            </a:r>
            <a:r>
              <a:rPr lang="zh-CN" altLang="en-US" sz="4000" b="1" dirty="0">
                <a:solidFill>
                  <a:srgbClr val="C00000"/>
                </a:solidFill>
                <a:latin typeface="+mn-lt"/>
                <a:ea typeface="SimHei" pitchFamily="2" charset="-122"/>
                <a:cs typeface="Times New Roman" panose="02020603050405020304" pitchFamily="18" charset="0"/>
              </a:rPr>
              <a:t>？</a:t>
            </a:r>
            <a:br>
              <a:rPr lang="en-US" altLang="zh-CN" sz="4000" b="1" dirty="0">
                <a:solidFill>
                  <a:srgbClr val="C00000"/>
                </a:solidFill>
                <a:latin typeface="+mn-lt"/>
                <a:ea typeface="SimHei" pitchFamily="2" charset="-122"/>
                <a:cs typeface="Times New Roman" panose="02020603050405020304" pitchFamily="18" charset="0"/>
              </a:rPr>
            </a:br>
            <a:endParaRPr lang="zh-CN" altLang="en-US" sz="4000" dirty="0">
              <a:solidFill>
                <a:srgbClr val="C00000"/>
              </a:solidFill>
              <a:latin typeface="+mn-lt"/>
              <a:ea typeface="SimHei" pitchFamily="2" charset="-122"/>
              <a:cs typeface="Times New Roman" panose="02020603050405020304" pitchFamily="18" charset="0"/>
            </a:endParaRP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1097" y="1268760"/>
            <a:ext cx="8458200" cy="5041776"/>
          </a:xfrm>
        </p:spPr>
        <p:txBody>
          <a:bodyPr/>
          <a:lstStyle/>
          <a:p>
            <a:pPr lvl="1" eaLnBrk="1" hangingPunct="1">
              <a:defRPr/>
            </a:pPr>
            <a:r>
              <a:rPr lang="en-SG" altLang="zh-CN" sz="3200" dirty="0">
                <a:ea typeface="+mn-ea"/>
                <a:cs typeface="Times New Roman" panose="02020603050405020304" pitchFamily="18" charset="0"/>
              </a:rPr>
              <a:t>Dialect refers to a regional variety of a language spoken in a particular area  </a:t>
            </a:r>
          </a:p>
          <a:p>
            <a:pPr lvl="1">
              <a:defRPr/>
            </a:pPr>
            <a:r>
              <a:rPr lang="en-SG" altLang="zh-CN" sz="3200" dirty="0">
                <a:ea typeface="+mn-ea"/>
                <a:cs typeface="Times New Roman" panose="02020603050405020304" pitchFamily="18" charset="0"/>
              </a:rPr>
              <a:t>Size of the area does not matter; distinguished by differences in pronunciation,</a:t>
            </a:r>
            <a:r>
              <a:rPr lang="en-SG" altLang="zh-CN" sz="3200" dirty="0">
                <a:cs typeface="Times New Roman" panose="02020603050405020304" pitchFamily="18" charset="0"/>
              </a:rPr>
              <a:t> vocabulary</a:t>
            </a:r>
            <a:r>
              <a:rPr lang="en-SG" altLang="zh-CN" sz="3200" dirty="0">
                <a:ea typeface="+mn-ea"/>
                <a:cs typeface="Times New Roman" panose="02020603050405020304" pitchFamily="18" charset="0"/>
              </a:rPr>
              <a:t>, and </a:t>
            </a:r>
            <a:r>
              <a:rPr lang="en-SG" altLang="zh-CN" sz="3200" dirty="0">
                <a:cs typeface="Times New Roman" panose="02020603050405020304" pitchFamily="18" charset="0"/>
              </a:rPr>
              <a:t>grammar</a:t>
            </a:r>
          </a:p>
          <a:p>
            <a:pPr lvl="1">
              <a:defRPr/>
            </a:pPr>
            <a:r>
              <a:rPr lang="en-SG" altLang="zh-CN" sz="3200" dirty="0">
                <a:cs typeface="Times New Roman" panose="02020603050405020304" pitchFamily="18" charset="0"/>
              </a:rPr>
              <a:t>The dialects or varieties of a particular language are closely related and, despite their differences, are most often largely mutually intelligible,</a:t>
            </a:r>
            <a:endParaRPr lang="en-SG" altLang="zh-CN" sz="3200" dirty="0">
              <a:ea typeface="+mn-ea"/>
              <a:cs typeface="Times New Roman" panose="02020603050405020304" pitchFamily="18" charset="0"/>
            </a:endParaRPr>
          </a:p>
          <a:p>
            <a:pPr lvl="1" algn="just" eaLnBrk="1" hangingPunct="1">
              <a:defRPr/>
            </a:pPr>
            <a:endParaRPr lang="zh-CN" altLang="en-US" b="1" dirty="0">
              <a:latin typeface="SimHei" pitchFamily="2" charset="-122"/>
              <a:ea typeface="SimHei" pitchFamily="2" charset="-122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15616" y="5445224"/>
            <a:ext cx="3672408" cy="43204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870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DD88A-FA42-49D8-A27C-D61DB82C8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484784"/>
            <a:ext cx="8257356" cy="2810576"/>
          </a:xfrm>
        </p:spPr>
        <p:txBody>
          <a:bodyPr>
            <a:normAutofit fontScale="90000"/>
          </a:bodyPr>
          <a:lstStyle/>
          <a:p>
            <a:r>
              <a:rPr lang="en-SG" b="1" dirty="0">
                <a:latin typeface="+mn-lt"/>
              </a:rPr>
              <a:t>Are English, German, Dutch and Danish different languages or different dialects of the same language?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FC5DCA-1FD1-4832-8593-587322B6F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-208285"/>
            <a:ext cx="2762250" cy="165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A321A-15B9-41AC-8916-5FD4B45AC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444528"/>
            <a:ext cx="2457450" cy="1857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2F249-2F61-4C77-B5D7-3646E6A9E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54" y="-301155"/>
            <a:ext cx="2390775" cy="1914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6603F6-9CB1-49F5-8A2D-DE1146B27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8" y="-101129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700808"/>
            <a:ext cx="8305800" cy="114300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Indo-European languages</a:t>
            </a:r>
            <a:endParaRPr lang="en-SG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092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91097" y="283512"/>
            <a:ext cx="82296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rgbClr val="C00000"/>
                </a:solidFill>
                <a:latin typeface="+mn-lt"/>
                <a:ea typeface="SimHei" pitchFamily="2" charset="-122"/>
                <a:cs typeface="Times New Roman" panose="02020603050405020304" pitchFamily="18" charset="0"/>
              </a:rPr>
              <a:t>What is </a:t>
            </a:r>
            <a:r>
              <a:rPr lang="en-US" altLang="zh-CN" sz="4000" b="1" dirty="0">
                <a:solidFill>
                  <a:srgbClr val="FFC000"/>
                </a:solidFill>
                <a:latin typeface="+mn-lt"/>
                <a:ea typeface="SimHei" pitchFamily="2" charset="-122"/>
                <a:cs typeface="Times New Roman" panose="02020603050405020304" pitchFamily="18" charset="0"/>
              </a:rPr>
              <a:t>Chinese</a:t>
            </a:r>
            <a:r>
              <a:rPr lang="en-US" altLang="zh-CN" sz="4000" b="1" dirty="0">
                <a:solidFill>
                  <a:srgbClr val="C00000"/>
                </a:solidFill>
                <a:latin typeface="+mn-lt"/>
                <a:ea typeface="SimHei" pitchFamily="2" charset="-122"/>
                <a:cs typeface="Times New Roman" panose="02020603050405020304" pitchFamily="18" charset="0"/>
              </a:rPr>
              <a:t> dialect</a:t>
            </a:r>
            <a:r>
              <a:rPr lang="zh-CN" altLang="en-US" sz="4000" b="1" dirty="0">
                <a:solidFill>
                  <a:srgbClr val="C00000"/>
                </a:solidFill>
                <a:latin typeface="+mn-lt"/>
                <a:ea typeface="SimHei" pitchFamily="2" charset="-122"/>
                <a:cs typeface="Times New Roman" panose="02020603050405020304" pitchFamily="18" charset="0"/>
              </a:rPr>
              <a:t>？</a:t>
            </a:r>
            <a:br>
              <a:rPr lang="en-US" altLang="zh-CN" sz="4000" b="1" dirty="0">
                <a:solidFill>
                  <a:srgbClr val="C00000"/>
                </a:solidFill>
                <a:latin typeface="+mn-lt"/>
                <a:ea typeface="SimHei" pitchFamily="2" charset="-122"/>
                <a:cs typeface="Times New Roman" panose="02020603050405020304" pitchFamily="18" charset="0"/>
              </a:rPr>
            </a:br>
            <a:endParaRPr lang="zh-CN" altLang="en-US" sz="4000" dirty="0">
              <a:solidFill>
                <a:srgbClr val="C00000"/>
              </a:solidFill>
              <a:latin typeface="+mn-lt"/>
              <a:ea typeface="SimHei" pitchFamily="2" charset="-122"/>
              <a:cs typeface="Times New Roman" panose="02020603050405020304" pitchFamily="18" charset="0"/>
            </a:endParaRP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1097" y="1052736"/>
            <a:ext cx="8458200" cy="5257800"/>
          </a:xfrm>
        </p:spPr>
        <p:txBody>
          <a:bodyPr/>
          <a:lstStyle/>
          <a:p>
            <a:pPr lvl="1" eaLnBrk="1" hangingPunct="1">
              <a:defRPr/>
            </a:pPr>
            <a:r>
              <a:rPr lang="en-SG" altLang="zh-CN" sz="3200" b="1" dirty="0">
                <a:solidFill>
                  <a:srgbClr val="FFC000"/>
                </a:solidFill>
                <a:ea typeface="+mn-ea"/>
                <a:cs typeface="Times New Roman" panose="02020603050405020304" pitchFamily="18" charset="0"/>
              </a:rPr>
              <a:t>Chinese</a:t>
            </a:r>
            <a:r>
              <a:rPr lang="en-SG" altLang="zh-CN" sz="3200" dirty="0">
                <a:ea typeface="+mn-ea"/>
                <a:cs typeface="Times New Roman" panose="02020603050405020304" pitchFamily="18" charset="0"/>
              </a:rPr>
              <a:t> dialect refers to a regional variety of </a:t>
            </a:r>
            <a:r>
              <a:rPr lang="en-SG" altLang="zh-CN" sz="3200" dirty="0">
                <a:cs typeface="Times New Roman" panose="02020603050405020304" pitchFamily="18" charset="0"/>
              </a:rPr>
              <a:t>the </a:t>
            </a:r>
            <a:r>
              <a:rPr lang="en-SG" altLang="zh-CN" sz="3200" b="1" dirty="0">
                <a:solidFill>
                  <a:srgbClr val="FFC000"/>
                </a:solidFill>
                <a:cs typeface="Times New Roman" panose="02020603050405020304" pitchFamily="18" charset="0"/>
              </a:rPr>
              <a:t>Chinese</a:t>
            </a:r>
            <a:r>
              <a:rPr lang="en-SG" altLang="zh-CN" sz="3200" dirty="0">
                <a:cs typeface="Times New Roman" panose="02020603050405020304" pitchFamily="18" charset="0"/>
              </a:rPr>
              <a:t> </a:t>
            </a:r>
            <a:r>
              <a:rPr lang="en-SG" altLang="zh-CN" sz="3200" dirty="0">
                <a:ea typeface="+mn-ea"/>
                <a:cs typeface="Times New Roman" panose="02020603050405020304" pitchFamily="18" charset="0"/>
              </a:rPr>
              <a:t>language spoken in a particular area  </a:t>
            </a:r>
          </a:p>
          <a:p>
            <a:pPr lvl="1">
              <a:defRPr/>
            </a:pPr>
            <a:r>
              <a:rPr lang="en-SG" altLang="zh-CN" sz="3200" dirty="0">
                <a:ea typeface="+mn-ea"/>
                <a:cs typeface="Times New Roman" panose="02020603050405020304" pitchFamily="18" charset="0"/>
              </a:rPr>
              <a:t>Size of the area does not matter; distinguished by differences in pronunciation,</a:t>
            </a:r>
            <a:r>
              <a:rPr lang="en-SG" altLang="zh-CN" sz="3200" dirty="0">
                <a:cs typeface="Times New Roman" panose="02020603050405020304" pitchFamily="18" charset="0"/>
              </a:rPr>
              <a:t> vocabulary</a:t>
            </a:r>
            <a:r>
              <a:rPr lang="en-SG" altLang="zh-CN" sz="3200" dirty="0">
                <a:ea typeface="+mn-ea"/>
                <a:cs typeface="Times New Roman" panose="02020603050405020304" pitchFamily="18" charset="0"/>
              </a:rPr>
              <a:t>, and </a:t>
            </a:r>
            <a:r>
              <a:rPr lang="en-SG" altLang="zh-CN" sz="3200" dirty="0">
                <a:cs typeface="Times New Roman" panose="02020603050405020304" pitchFamily="18" charset="0"/>
              </a:rPr>
              <a:t>grammar</a:t>
            </a:r>
          </a:p>
          <a:p>
            <a:pPr lvl="1">
              <a:defRPr/>
            </a:pPr>
            <a:r>
              <a:rPr lang="en-SG" altLang="zh-CN" sz="3200" dirty="0">
                <a:cs typeface="Times New Roman" panose="02020603050405020304" pitchFamily="18" charset="0"/>
              </a:rPr>
              <a:t>The dialects or varieties of a particular language are closely related and, despite their differences, are most often largely mutually </a:t>
            </a:r>
            <a:r>
              <a:rPr lang="en-SG" altLang="zh-CN" sz="3200" b="1" dirty="0">
                <a:solidFill>
                  <a:srgbClr val="FFC000"/>
                </a:solidFill>
                <a:cs typeface="Times New Roman" panose="02020603050405020304" pitchFamily="18" charset="0"/>
              </a:rPr>
              <a:t>un</a:t>
            </a:r>
            <a:r>
              <a:rPr lang="en-SG" altLang="zh-CN" sz="3200" dirty="0">
                <a:cs typeface="Times New Roman" panose="02020603050405020304" pitchFamily="18" charset="0"/>
              </a:rPr>
              <a:t>intelligible,</a:t>
            </a:r>
          </a:p>
          <a:p>
            <a:pPr marL="393192" lvl="1" indent="0" eaLnBrk="1" hangingPunct="1">
              <a:buNone/>
              <a:defRPr/>
            </a:pPr>
            <a:endParaRPr lang="en-SG" altLang="zh-CN" sz="3200" dirty="0">
              <a:ea typeface="+mn-ea"/>
              <a:cs typeface="Times New Roman" panose="02020603050405020304" pitchFamily="18" charset="0"/>
            </a:endParaRPr>
          </a:p>
          <a:p>
            <a:pPr lvl="1" algn="just" eaLnBrk="1" hangingPunct="1">
              <a:defRPr/>
            </a:pPr>
            <a:endParaRPr lang="zh-CN" altLang="en-US" b="1" dirty="0">
              <a:latin typeface="SimHei" pitchFamily="2" charset="-122"/>
              <a:ea typeface="SimHei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54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340768"/>
            <a:ext cx="8892480" cy="2511152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+mn-lt"/>
              </a:rPr>
              <a:t>Various Chinese dialects</a:t>
            </a:r>
            <a:br>
              <a:rPr lang="en-US" sz="5400" b="1" dirty="0">
                <a:latin typeface="+mn-lt"/>
              </a:rPr>
            </a:br>
            <a:r>
              <a:rPr lang="en-US" sz="5400" b="1" dirty="0">
                <a:latin typeface="+mn-lt"/>
              </a:rPr>
              <a:t>=</a:t>
            </a:r>
            <a:br>
              <a:rPr lang="en-US" sz="5400" b="1" dirty="0">
                <a:latin typeface="+mn-lt"/>
              </a:rPr>
            </a:br>
            <a:r>
              <a:rPr lang="en-US" sz="5400" b="1" dirty="0">
                <a:latin typeface="+mn-lt"/>
              </a:rPr>
              <a:t>Various Chinese languages!</a:t>
            </a:r>
            <a:endParaRPr lang="en-SG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9283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700808"/>
            <a:ext cx="8305800" cy="114300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Sinitic languages</a:t>
            </a:r>
            <a:endParaRPr lang="en-SG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72400" y="6237312"/>
            <a:ext cx="67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4466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43"/>
            <a:ext cx="4536504" cy="6841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861048"/>
            <a:ext cx="7045201" cy="28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63299"/>
            <a:ext cx="2561754" cy="379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3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FE25-6AF8-41DD-B665-0915B9FB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0648"/>
            <a:ext cx="8305800" cy="1143000"/>
          </a:xfrm>
        </p:spPr>
        <p:txBody>
          <a:bodyPr/>
          <a:lstStyle/>
          <a:p>
            <a:pPr algn="ctr"/>
            <a:r>
              <a:rPr lang="en-SG" b="1" dirty="0">
                <a:latin typeface="+mn-lt"/>
              </a:rPr>
              <a:t>S</a:t>
            </a:r>
            <a:r>
              <a:rPr lang="en-US" altLang="zh-CN" b="1" dirty="0" err="1">
                <a:latin typeface="+mn-lt"/>
              </a:rPr>
              <a:t>initic</a:t>
            </a:r>
            <a:r>
              <a:rPr lang="en-US" altLang="zh-CN" b="1" dirty="0">
                <a:latin typeface="+mn-lt"/>
              </a:rPr>
              <a:t> </a:t>
            </a:r>
            <a:r>
              <a:rPr lang="en-SG" b="1" dirty="0">
                <a:latin typeface="+mn-lt"/>
              </a:rPr>
              <a:t>languages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E3C88C-6A6D-4262-A941-B3DEBF449758}"/>
              </a:ext>
            </a:extLst>
          </p:cNvPr>
          <p:cNvCxnSpPr>
            <a:cxnSpLocks/>
          </p:cNvCxnSpPr>
          <p:nvPr/>
        </p:nvCxnSpPr>
        <p:spPr>
          <a:xfrm>
            <a:off x="4355977" y="1556792"/>
            <a:ext cx="27982" cy="2952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F61BAC-21B5-4840-B9BA-811FDF98BF69}"/>
              </a:ext>
            </a:extLst>
          </p:cNvPr>
          <p:cNvCxnSpPr>
            <a:cxnSpLocks/>
          </p:cNvCxnSpPr>
          <p:nvPr/>
        </p:nvCxnSpPr>
        <p:spPr>
          <a:xfrm>
            <a:off x="4414048" y="1609572"/>
            <a:ext cx="1760784" cy="2899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A8095-6253-4B8E-B581-89CBD9E39D61}"/>
              </a:ext>
            </a:extLst>
          </p:cNvPr>
          <p:cNvCxnSpPr>
            <a:cxnSpLocks/>
          </p:cNvCxnSpPr>
          <p:nvPr/>
        </p:nvCxnSpPr>
        <p:spPr>
          <a:xfrm flipH="1">
            <a:off x="179512" y="1556792"/>
            <a:ext cx="4195120" cy="2808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8615D3-0F97-4AA7-91C3-12D52888CF1F}"/>
              </a:ext>
            </a:extLst>
          </p:cNvPr>
          <p:cNvCxnSpPr>
            <a:cxnSpLocks/>
          </p:cNvCxnSpPr>
          <p:nvPr/>
        </p:nvCxnSpPr>
        <p:spPr>
          <a:xfrm>
            <a:off x="4355977" y="1573568"/>
            <a:ext cx="4536503" cy="300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1CE007-8E30-41D8-B14C-3106FBFD651E}"/>
              </a:ext>
            </a:extLst>
          </p:cNvPr>
          <p:cNvCxnSpPr>
            <a:cxnSpLocks/>
          </p:cNvCxnSpPr>
          <p:nvPr/>
        </p:nvCxnSpPr>
        <p:spPr>
          <a:xfrm flipH="1">
            <a:off x="1979712" y="1556792"/>
            <a:ext cx="2336850" cy="2880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EEAD23-1F4B-45ED-994D-8FD242DFE0DD}"/>
              </a:ext>
            </a:extLst>
          </p:cNvPr>
          <p:cNvCxnSpPr>
            <a:cxnSpLocks/>
          </p:cNvCxnSpPr>
          <p:nvPr/>
        </p:nvCxnSpPr>
        <p:spPr>
          <a:xfrm flipH="1">
            <a:off x="3438529" y="1609572"/>
            <a:ext cx="845439" cy="2899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4C2950-E6C7-4DB9-A69D-8DC24FD4367E}"/>
              </a:ext>
            </a:extLst>
          </p:cNvPr>
          <p:cNvCxnSpPr>
            <a:cxnSpLocks/>
          </p:cNvCxnSpPr>
          <p:nvPr/>
        </p:nvCxnSpPr>
        <p:spPr>
          <a:xfrm>
            <a:off x="4360218" y="1583182"/>
            <a:ext cx="3236118" cy="30339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44E15B9-06FE-4C7B-A11E-D36EC8FCC762}"/>
              </a:ext>
            </a:extLst>
          </p:cNvPr>
          <p:cNvSpPr txBox="1"/>
          <p:nvPr/>
        </p:nvSpPr>
        <p:spPr>
          <a:xfrm>
            <a:off x="3851920" y="4869160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Mandarin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EC7EF-79A1-4762-993E-8E59780E9DD2}"/>
              </a:ext>
            </a:extLst>
          </p:cNvPr>
          <p:cNvSpPr txBox="1"/>
          <p:nvPr/>
        </p:nvSpPr>
        <p:spPr>
          <a:xfrm>
            <a:off x="5508104" y="4884349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C000"/>
                </a:solidFill>
              </a:rPr>
              <a:t>Min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4CE1C-9284-4430-92BD-15AA25F271F4}"/>
              </a:ext>
            </a:extLst>
          </p:cNvPr>
          <p:cNvSpPr txBox="1"/>
          <p:nvPr/>
        </p:nvSpPr>
        <p:spPr>
          <a:xfrm>
            <a:off x="1763688" y="4884349"/>
            <a:ext cx="232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92D050"/>
                </a:solidFill>
              </a:rPr>
              <a:t>Cantonese language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5E1B5-E8C1-4A92-AFF0-91E604AAB043}"/>
              </a:ext>
            </a:extLst>
          </p:cNvPr>
          <p:cNvSpPr txBox="1"/>
          <p:nvPr/>
        </p:nvSpPr>
        <p:spPr>
          <a:xfrm>
            <a:off x="7386442" y="4869160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00B0F0"/>
                </a:solidFill>
              </a:rPr>
              <a:t>Hakka language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4D2065-25FF-4A23-BDE4-2DE58E6813A5}"/>
              </a:ext>
            </a:extLst>
          </p:cNvPr>
          <p:cNvSpPr txBox="1"/>
          <p:nvPr/>
        </p:nvSpPr>
        <p:spPr>
          <a:xfrm>
            <a:off x="1913834" y="502836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dirty="0">
                <a:solidFill>
                  <a:srgbClr val="C00000"/>
                </a:solidFill>
              </a:rPr>
              <a:t>Various Chinese languages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508104" y="5715346"/>
            <a:ext cx="470173" cy="488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135113" y="5715346"/>
            <a:ext cx="557407" cy="46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32040" y="6244863"/>
            <a:ext cx="134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Hokkien</a:t>
            </a:r>
            <a:r>
              <a:rPr lang="en-US" dirty="0"/>
              <a:t> dialect</a:t>
            </a:r>
            <a:endParaRPr lang="en-SG" dirty="0"/>
          </a:p>
        </p:txBody>
      </p:sp>
      <p:sp>
        <p:nvSpPr>
          <p:cNvPr id="23" name="TextBox 22"/>
          <p:cNvSpPr txBox="1"/>
          <p:nvPr/>
        </p:nvSpPr>
        <p:spPr>
          <a:xfrm>
            <a:off x="6249247" y="6260052"/>
            <a:ext cx="134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Teochew dialect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41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5" grpId="1"/>
      <p:bldP spid="20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-315416"/>
            <a:ext cx="8305800" cy="11430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+mn-lt"/>
              </a:rPr>
              <a:t>Qin territory (221 B.C.)</a:t>
            </a:r>
            <a:endParaRPr lang="en-SG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527" b="1903"/>
          <a:stretch/>
        </p:blipFill>
        <p:spPr>
          <a:xfrm>
            <a:off x="1907704" y="827585"/>
            <a:ext cx="6336704" cy="5985792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492871" y="5680364"/>
            <a:ext cx="2118045" cy="1154545"/>
          </a:xfrm>
          <a:custGeom>
            <a:avLst/>
            <a:gdLst>
              <a:gd name="connsiteX0" fmla="*/ 2117893 w 2118045"/>
              <a:gd name="connsiteY0" fmla="*/ 101600 h 1154545"/>
              <a:gd name="connsiteX1" fmla="*/ 2099420 w 2118045"/>
              <a:gd name="connsiteY1" fmla="*/ 55418 h 1154545"/>
              <a:gd name="connsiteX2" fmla="*/ 2044002 w 2118045"/>
              <a:gd name="connsiteY2" fmla="*/ 27709 h 1154545"/>
              <a:gd name="connsiteX3" fmla="*/ 1923929 w 2118045"/>
              <a:gd name="connsiteY3" fmla="*/ 0 h 1154545"/>
              <a:gd name="connsiteX4" fmla="*/ 1674547 w 2118045"/>
              <a:gd name="connsiteY4" fmla="*/ 9236 h 1154545"/>
              <a:gd name="connsiteX5" fmla="*/ 1628365 w 2118045"/>
              <a:gd name="connsiteY5" fmla="*/ 18472 h 1154545"/>
              <a:gd name="connsiteX6" fmla="*/ 1600656 w 2118045"/>
              <a:gd name="connsiteY6" fmla="*/ 36945 h 1154545"/>
              <a:gd name="connsiteX7" fmla="*/ 1563711 w 2118045"/>
              <a:gd name="connsiteY7" fmla="*/ 55418 h 1154545"/>
              <a:gd name="connsiteX8" fmla="*/ 1499056 w 2118045"/>
              <a:gd name="connsiteY8" fmla="*/ 73891 h 1154545"/>
              <a:gd name="connsiteX9" fmla="*/ 1471347 w 2118045"/>
              <a:gd name="connsiteY9" fmla="*/ 83127 h 1154545"/>
              <a:gd name="connsiteX10" fmla="*/ 1397456 w 2118045"/>
              <a:gd name="connsiteY10" fmla="*/ 129309 h 1154545"/>
              <a:gd name="connsiteX11" fmla="*/ 1360511 w 2118045"/>
              <a:gd name="connsiteY11" fmla="*/ 147781 h 1154545"/>
              <a:gd name="connsiteX12" fmla="*/ 1323565 w 2118045"/>
              <a:gd name="connsiteY12" fmla="*/ 175491 h 1154545"/>
              <a:gd name="connsiteX13" fmla="*/ 1286620 w 2118045"/>
              <a:gd name="connsiteY13" fmla="*/ 193963 h 1154545"/>
              <a:gd name="connsiteX14" fmla="*/ 1249674 w 2118045"/>
              <a:gd name="connsiteY14" fmla="*/ 221672 h 1154545"/>
              <a:gd name="connsiteX15" fmla="*/ 1166547 w 2118045"/>
              <a:gd name="connsiteY15" fmla="*/ 267854 h 1154545"/>
              <a:gd name="connsiteX16" fmla="*/ 1138838 w 2118045"/>
              <a:gd name="connsiteY16" fmla="*/ 304800 h 1154545"/>
              <a:gd name="connsiteX17" fmla="*/ 1111129 w 2118045"/>
              <a:gd name="connsiteY17" fmla="*/ 323272 h 1154545"/>
              <a:gd name="connsiteX18" fmla="*/ 1074184 w 2118045"/>
              <a:gd name="connsiteY18" fmla="*/ 350981 h 1154545"/>
              <a:gd name="connsiteX19" fmla="*/ 991056 w 2118045"/>
              <a:gd name="connsiteY19" fmla="*/ 397163 h 1154545"/>
              <a:gd name="connsiteX20" fmla="*/ 926402 w 2118045"/>
              <a:gd name="connsiteY20" fmla="*/ 452581 h 1154545"/>
              <a:gd name="connsiteX21" fmla="*/ 861747 w 2118045"/>
              <a:gd name="connsiteY21" fmla="*/ 471054 h 1154545"/>
              <a:gd name="connsiteX22" fmla="*/ 797093 w 2118045"/>
              <a:gd name="connsiteY22" fmla="*/ 489527 h 1154545"/>
              <a:gd name="connsiteX23" fmla="*/ 713965 w 2118045"/>
              <a:gd name="connsiteY23" fmla="*/ 517236 h 1154545"/>
              <a:gd name="connsiteX24" fmla="*/ 677020 w 2118045"/>
              <a:gd name="connsiteY24" fmla="*/ 526472 h 1154545"/>
              <a:gd name="connsiteX25" fmla="*/ 630838 w 2118045"/>
              <a:gd name="connsiteY25" fmla="*/ 535709 h 1154545"/>
              <a:gd name="connsiteX26" fmla="*/ 593893 w 2118045"/>
              <a:gd name="connsiteY26" fmla="*/ 544945 h 1154545"/>
              <a:gd name="connsiteX27" fmla="*/ 538474 w 2118045"/>
              <a:gd name="connsiteY27" fmla="*/ 554181 h 1154545"/>
              <a:gd name="connsiteX28" fmla="*/ 483056 w 2118045"/>
              <a:gd name="connsiteY28" fmla="*/ 572654 h 1154545"/>
              <a:gd name="connsiteX29" fmla="*/ 436874 w 2118045"/>
              <a:gd name="connsiteY29" fmla="*/ 591127 h 1154545"/>
              <a:gd name="connsiteX30" fmla="*/ 381456 w 2118045"/>
              <a:gd name="connsiteY30" fmla="*/ 600363 h 1154545"/>
              <a:gd name="connsiteX31" fmla="*/ 335274 w 2118045"/>
              <a:gd name="connsiteY31" fmla="*/ 609600 h 1154545"/>
              <a:gd name="connsiteX32" fmla="*/ 242911 w 2118045"/>
              <a:gd name="connsiteY32" fmla="*/ 646545 h 1154545"/>
              <a:gd name="connsiteX33" fmla="*/ 169020 w 2118045"/>
              <a:gd name="connsiteY33" fmla="*/ 674254 h 1154545"/>
              <a:gd name="connsiteX34" fmla="*/ 141311 w 2118045"/>
              <a:gd name="connsiteY34" fmla="*/ 692727 h 1154545"/>
              <a:gd name="connsiteX35" fmla="*/ 76656 w 2118045"/>
              <a:gd name="connsiteY35" fmla="*/ 757381 h 1154545"/>
              <a:gd name="connsiteX36" fmla="*/ 39711 w 2118045"/>
              <a:gd name="connsiteY36" fmla="*/ 812800 h 1154545"/>
              <a:gd name="connsiteX37" fmla="*/ 30474 w 2118045"/>
              <a:gd name="connsiteY37" fmla="*/ 840509 h 1154545"/>
              <a:gd name="connsiteX38" fmla="*/ 12002 w 2118045"/>
              <a:gd name="connsiteY38" fmla="*/ 868218 h 1154545"/>
              <a:gd name="connsiteX39" fmla="*/ 12002 w 2118045"/>
              <a:gd name="connsiteY39" fmla="*/ 1062181 h 1154545"/>
              <a:gd name="connsiteX40" fmla="*/ 21238 w 2118045"/>
              <a:gd name="connsiteY40" fmla="*/ 1099127 h 1154545"/>
              <a:gd name="connsiteX41" fmla="*/ 113602 w 2118045"/>
              <a:gd name="connsiteY41" fmla="*/ 1145309 h 1154545"/>
              <a:gd name="connsiteX42" fmla="*/ 141311 w 2118045"/>
              <a:gd name="connsiteY42" fmla="*/ 1154545 h 1154545"/>
              <a:gd name="connsiteX43" fmla="*/ 538474 w 2118045"/>
              <a:gd name="connsiteY43" fmla="*/ 1145309 h 1154545"/>
              <a:gd name="connsiteX44" fmla="*/ 593893 w 2118045"/>
              <a:gd name="connsiteY44" fmla="*/ 1136072 h 1154545"/>
              <a:gd name="connsiteX45" fmla="*/ 741674 w 2118045"/>
              <a:gd name="connsiteY45" fmla="*/ 1117600 h 1154545"/>
              <a:gd name="connsiteX46" fmla="*/ 787856 w 2118045"/>
              <a:gd name="connsiteY46" fmla="*/ 1099127 h 1154545"/>
              <a:gd name="connsiteX47" fmla="*/ 889456 w 2118045"/>
              <a:gd name="connsiteY47" fmla="*/ 1089891 h 1154545"/>
              <a:gd name="connsiteX48" fmla="*/ 944874 w 2118045"/>
              <a:gd name="connsiteY48" fmla="*/ 1080654 h 1154545"/>
              <a:gd name="connsiteX49" fmla="*/ 1037238 w 2118045"/>
              <a:gd name="connsiteY49" fmla="*/ 1062181 h 1154545"/>
              <a:gd name="connsiteX50" fmla="*/ 1120365 w 2118045"/>
              <a:gd name="connsiteY50" fmla="*/ 1025236 h 1154545"/>
              <a:gd name="connsiteX51" fmla="*/ 1157311 w 2118045"/>
              <a:gd name="connsiteY51" fmla="*/ 1006763 h 1154545"/>
              <a:gd name="connsiteX52" fmla="*/ 1221965 w 2118045"/>
              <a:gd name="connsiteY52" fmla="*/ 997527 h 1154545"/>
              <a:gd name="connsiteX53" fmla="*/ 1258911 w 2118045"/>
              <a:gd name="connsiteY53" fmla="*/ 988291 h 1154545"/>
              <a:gd name="connsiteX54" fmla="*/ 1305093 w 2118045"/>
              <a:gd name="connsiteY54" fmla="*/ 979054 h 1154545"/>
              <a:gd name="connsiteX55" fmla="*/ 1471347 w 2118045"/>
              <a:gd name="connsiteY55" fmla="*/ 932872 h 1154545"/>
              <a:gd name="connsiteX56" fmla="*/ 1536002 w 2118045"/>
              <a:gd name="connsiteY56" fmla="*/ 914400 h 1154545"/>
              <a:gd name="connsiteX57" fmla="*/ 1600656 w 2118045"/>
              <a:gd name="connsiteY57" fmla="*/ 868218 h 1154545"/>
              <a:gd name="connsiteX58" fmla="*/ 1628365 w 2118045"/>
              <a:gd name="connsiteY58" fmla="*/ 840509 h 1154545"/>
              <a:gd name="connsiteX59" fmla="*/ 1683784 w 2118045"/>
              <a:gd name="connsiteY59" fmla="*/ 757381 h 1154545"/>
              <a:gd name="connsiteX60" fmla="*/ 1702256 w 2118045"/>
              <a:gd name="connsiteY60" fmla="*/ 729672 h 1154545"/>
              <a:gd name="connsiteX61" fmla="*/ 1766911 w 2118045"/>
              <a:gd name="connsiteY61" fmla="*/ 665018 h 1154545"/>
              <a:gd name="connsiteX62" fmla="*/ 1794620 w 2118045"/>
              <a:gd name="connsiteY62" fmla="*/ 628072 h 1154545"/>
              <a:gd name="connsiteX63" fmla="*/ 1822329 w 2118045"/>
              <a:gd name="connsiteY63" fmla="*/ 609600 h 1154545"/>
              <a:gd name="connsiteX64" fmla="*/ 1877747 w 2118045"/>
              <a:gd name="connsiteY64" fmla="*/ 563418 h 1154545"/>
              <a:gd name="connsiteX65" fmla="*/ 1914693 w 2118045"/>
              <a:gd name="connsiteY65" fmla="*/ 498763 h 1154545"/>
              <a:gd name="connsiteX66" fmla="*/ 1923929 w 2118045"/>
              <a:gd name="connsiteY66" fmla="*/ 471054 h 1154545"/>
              <a:gd name="connsiteX67" fmla="*/ 1942402 w 2118045"/>
              <a:gd name="connsiteY67" fmla="*/ 434109 h 1154545"/>
              <a:gd name="connsiteX68" fmla="*/ 1960874 w 2118045"/>
              <a:gd name="connsiteY68" fmla="*/ 378691 h 1154545"/>
              <a:gd name="connsiteX69" fmla="*/ 1970111 w 2118045"/>
              <a:gd name="connsiteY69" fmla="*/ 350981 h 1154545"/>
              <a:gd name="connsiteX70" fmla="*/ 1988584 w 2118045"/>
              <a:gd name="connsiteY70" fmla="*/ 314036 h 1154545"/>
              <a:gd name="connsiteX71" fmla="*/ 2034765 w 2118045"/>
              <a:gd name="connsiteY71" fmla="*/ 240145 h 1154545"/>
              <a:gd name="connsiteX72" fmla="*/ 2053238 w 2118045"/>
              <a:gd name="connsiteY72" fmla="*/ 212436 h 1154545"/>
              <a:gd name="connsiteX73" fmla="*/ 2062474 w 2118045"/>
              <a:gd name="connsiteY73" fmla="*/ 184727 h 1154545"/>
              <a:gd name="connsiteX74" fmla="*/ 2090184 w 2118045"/>
              <a:gd name="connsiteY74" fmla="*/ 157018 h 1154545"/>
              <a:gd name="connsiteX75" fmla="*/ 2117893 w 2118045"/>
              <a:gd name="connsiteY75" fmla="*/ 101600 h 115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118045" h="1154545">
                <a:moveTo>
                  <a:pt x="2117893" y="101600"/>
                </a:moveTo>
                <a:cubicBezTo>
                  <a:pt x="2119432" y="84667"/>
                  <a:pt x="2109057" y="68910"/>
                  <a:pt x="2099420" y="55418"/>
                </a:cubicBezTo>
                <a:cubicBezTo>
                  <a:pt x="2089894" y="42081"/>
                  <a:pt x="2059190" y="31214"/>
                  <a:pt x="2044002" y="27709"/>
                </a:cubicBezTo>
                <a:cubicBezTo>
                  <a:pt x="1911518" y="-2864"/>
                  <a:pt x="1990905" y="22324"/>
                  <a:pt x="1923929" y="0"/>
                </a:cubicBezTo>
                <a:cubicBezTo>
                  <a:pt x="1840802" y="3079"/>
                  <a:pt x="1757569" y="4047"/>
                  <a:pt x="1674547" y="9236"/>
                </a:cubicBezTo>
                <a:cubicBezTo>
                  <a:pt x="1658879" y="10215"/>
                  <a:pt x="1643064" y="12960"/>
                  <a:pt x="1628365" y="18472"/>
                </a:cubicBezTo>
                <a:cubicBezTo>
                  <a:pt x="1617971" y="22370"/>
                  <a:pt x="1610294" y="31437"/>
                  <a:pt x="1600656" y="36945"/>
                </a:cubicBezTo>
                <a:cubicBezTo>
                  <a:pt x="1588702" y="43776"/>
                  <a:pt x="1576366" y="49994"/>
                  <a:pt x="1563711" y="55418"/>
                </a:cubicBezTo>
                <a:cubicBezTo>
                  <a:pt x="1541572" y="64906"/>
                  <a:pt x="1522482" y="67198"/>
                  <a:pt x="1499056" y="73891"/>
                </a:cubicBezTo>
                <a:cubicBezTo>
                  <a:pt x="1489695" y="76566"/>
                  <a:pt x="1480055" y="78773"/>
                  <a:pt x="1471347" y="83127"/>
                </a:cubicBezTo>
                <a:cubicBezTo>
                  <a:pt x="1401659" y="117970"/>
                  <a:pt x="1448751" y="99998"/>
                  <a:pt x="1397456" y="129309"/>
                </a:cubicBezTo>
                <a:cubicBezTo>
                  <a:pt x="1385502" y="136140"/>
                  <a:pt x="1372187" y="140484"/>
                  <a:pt x="1360511" y="147781"/>
                </a:cubicBezTo>
                <a:cubicBezTo>
                  <a:pt x="1347457" y="155940"/>
                  <a:pt x="1336619" y="167332"/>
                  <a:pt x="1323565" y="175491"/>
                </a:cubicBezTo>
                <a:cubicBezTo>
                  <a:pt x="1311889" y="182788"/>
                  <a:pt x="1298296" y="186666"/>
                  <a:pt x="1286620" y="193963"/>
                </a:cubicBezTo>
                <a:cubicBezTo>
                  <a:pt x="1273566" y="202122"/>
                  <a:pt x="1263040" y="214034"/>
                  <a:pt x="1249674" y="221672"/>
                </a:cubicBezTo>
                <a:cubicBezTo>
                  <a:pt x="1210038" y="244322"/>
                  <a:pt x="1209236" y="210934"/>
                  <a:pt x="1166547" y="267854"/>
                </a:cubicBezTo>
                <a:cubicBezTo>
                  <a:pt x="1157311" y="280169"/>
                  <a:pt x="1149723" y="293915"/>
                  <a:pt x="1138838" y="304800"/>
                </a:cubicBezTo>
                <a:cubicBezTo>
                  <a:pt x="1130989" y="312649"/>
                  <a:pt x="1120162" y="316820"/>
                  <a:pt x="1111129" y="323272"/>
                </a:cubicBezTo>
                <a:cubicBezTo>
                  <a:pt x="1098603" y="332219"/>
                  <a:pt x="1086992" y="342442"/>
                  <a:pt x="1074184" y="350981"/>
                </a:cubicBezTo>
                <a:cubicBezTo>
                  <a:pt x="1039384" y="374182"/>
                  <a:pt x="1026275" y="379554"/>
                  <a:pt x="991056" y="397163"/>
                </a:cubicBezTo>
                <a:cubicBezTo>
                  <a:pt x="969218" y="419001"/>
                  <a:pt x="954049" y="436782"/>
                  <a:pt x="926402" y="452581"/>
                </a:cubicBezTo>
                <a:cubicBezTo>
                  <a:pt x="915325" y="458911"/>
                  <a:pt x="870751" y="468481"/>
                  <a:pt x="861747" y="471054"/>
                </a:cubicBezTo>
                <a:cubicBezTo>
                  <a:pt x="768983" y="497558"/>
                  <a:pt x="912603" y="460650"/>
                  <a:pt x="797093" y="489527"/>
                </a:cubicBezTo>
                <a:cubicBezTo>
                  <a:pt x="741918" y="517115"/>
                  <a:pt x="778423" y="502912"/>
                  <a:pt x="713965" y="517236"/>
                </a:cubicBezTo>
                <a:cubicBezTo>
                  <a:pt x="701573" y="519990"/>
                  <a:pt x="689412" y="523718"/>
                  <a:pt x="677020" y="526472"/>
                </a:cubicBezTo>
                <a:cubicBezTo>
                  <a:pt x="661695" y="529878"/>
                  <a:pt x="646163" y="532303"/>
                  <a:pt x="630838" y="535709"/>
                </a:cubicBezTo>
                <a:cubicBezTo>
                  <a:pt x="618446" y="538463"/>
                  <a:pt x="606341" y="542456"/>
                  <a:pt x="593893" y="544945"/>
                </a:cubicBezTo>
                <a:cubicBezTo>
                  <a:pt x="575529" y="548618"/>
                  <a:pt x="556947" y="551102"/>
                  <a:pt x="538474" y="554181"/>
                </a:cubicBezTo>
                <a:cubicBezTo>
                  <a:pt x="520001" y="560339"/>
                  <a:pt x="501135" y="565422"/>
                  <a:pt x="483056" y="572654"/>
                </a:cubicBezTo>
                <a:cubicBezTo>
                  <a:pt x="467662" y="578812"/>
                  <a:pt x="452870" y="586765"/>
                  <a:pt x="436874" y="591127"/>
                </a:cubicBezTo>
                <a:cubicBezTo>
                  <a:pt x="418806" y="596055"/>
                  <a:pt x="399881" y="597013"/>
                  <a:pt x="381456" y="600363"/>
                </a:cubicBezTo>
                <a:cubicBezTo>
                  <a:pt x="366010" y="603171"/>
                  <a:pt x="350420" y="605469"/>
                  <a:pt x="335274" y="609600"/>
                </a:cubicBezTo>
                <a:cubicBezTo>
                  <a:pt x="266084" y="628470"/>
                  <a:pt x="297774" y="622161"/>
                  <a:pt x="242911" y="646545"/>
                </a:cubicBezTo>
                <a:cubicBezTo>
                  <a:pt x="209776" y="661272"/>
                  <a:pt x="199489" y="664098"/>
                  <a:pt x="169020" y="674254"/>
                </a:cubicBezTo>
                <a:cubicBezTo>
                  <a:pt x="159784" y="680412"/>
                  <a:pt x="149562" y="685301"/>
                  <a:pt x="141311" y="692727"/>
                </a:cubicBezTo>
                <a:cubicBezTo>
                  <a:pt x="118656" y="713116"/>
                  <a:pt x="76656" y="757381"/>
                  <a:pt x="76656" y="757381"/>
                </a:cubicBezTo>
                <a:cubicBezTo>
                  <a:pt x="55445" y="842228"/>
                  <a:pt x="86099" y="754815"/>
                  <a:pt x="39711" y="812800"/>
                </a:cubicBezTo>
                <a:cubicBezTo>
                  <a:pt x="33629" y="820403"/>
                  <a:pt x="34828" y="831801"/>
                  <a:pt x="30474" y="840509"/>
                </a:cubicBezTo>
                <a:cubicBezTo>
                  <a:pt x="25510" y="850438"/>
                  <a:pt x="18159" y="858982"/>
                  <a:pt x="12002" y="868218"/>
                </a:cubicBezTo>
                <a:cubicBezTo>
                  <a:pt x="-5616" y="956300"/>
                  <a:pt x="-2300" y="919160"/>
                  <a:pt x="12002" y="1062181"/>
                </a:cubicBezTo>
                <a:cubicBezTo>
                  <a:pt x="13265" y="1074812"/>
                  <a:pt x="12879" y="1089574"/>
                  <a:pt x="21238" y="1099127"/>
                </a:cubicBezTo>
                <a:cubicBezTo>
                  <a:pt x="54822" y="1137509"/>
                  <a:pt x="73641" y="1133892"/>
                  <a:pt x="113602" y="1145309"/>
                </a:cubicBezTo>
                <a:cubicBezTo>
                  <a:pt x="122963" y="1147984"/>
                  <a:pt x="132075" y="1151466"/>
                  <a:pt x="141311" y="1154545"/>
                </a:cubicBezTo>
                <a:lnTo>
                  <a:pt x="538474" y="1145309"/>
                </a:lnTo>
                <a:cubicBezTo>
                  <a:pt x="557186" y="1144545"/>
                  <a:pt x="575383" y="1138920"/>
                  <a:pt x="593893" y="1136072"/>
                </a:cubicBezTo>
                <a:cubicBezTo>
                  <a:pt x="662414" y="1125530"/>
                  <a:pt x="667303" y="1125863"/>
                  <a:pt x="741674" y="1117600"/>
                </a:cubicBezTo>
                <a:cubicBezTo>
                  <a:pt x="757068" y="1111442"/>
                  <a:pt x="771560" y="1102182"/>
                  <a:pt x="787856" y="1099127"/>
                </a:cubicBezTo>
                <a:cubicBezTo>
                  <a:pt x="821280" y="1092860"/>
                  <a:pt x="855683" y="1093864"/>
                  <a:pt x="889456" y="1089891"/>
                </a:cubicBezTo>
                <a:cubicBezTo>
                  <a:pt x="908055" y="1087703"/>
                  <a:pt x="926467" y="1084105"/>
                  <a:pt x="944874" y="1080654"/>
                </a:cubicBezTo>
                <a:cubicBezTo>
                  <a:pt x="975734" y="1074868"/>
                  <a:pt x="1037238" y="1062181"/>
                  <a:pt x="1037238" y="1062181"/>
                </a:cubicBezTo>
                <a:cubicBezTo>
                  <a:pt x="1118749" y="1007842"/>
                  <a:pt x="988460" y="1091188"/>
                  <a:pt x="1120365" y="1025236"/>
                </a:cubicBezTo>
                <a:cubicBezTo>
                  <a:pt x="1132680" y="1019078"/>
                  <a:pt x="1144027" y="1010386"/>
                  <a:pt x="1157311" y="1006763"/>
                </a:cubicBezTo>
                <a:cubicBezTo>
                  <a:pt x="1178314" y="1001035"/>
                  <a:pt x="1200546" y="1001421"/>
                  <a:pt x="1221965" y="997527"/>
                </a:cubicBezTo>
                <a:cubicBezTo>
                  <a:pt x="1234455" y="995256"/>
                  <a:pt x="1246519" y="991045"/>
                  <a:pt x="1258911" y="988291"/>
                </a:cubicBezTo>
                <a:cubicBezTo>
                  <a:pt x="1274236" y="984885"/>
                  <a:pt x="1289796" y="982584"/>
                  <a:pt x="1305093" y="979054"/>
                </a:cubicBezTo>
                <a:cubicBezTo>
                  <a:pt x="1397365" y="957760"/>
                  <a:pt x="1370875" y="961578"/>
                  <a:pt x="1471347" y="932872"/>
                </a:cubicBezTo>
                <a:cubicBezTo>
                  <a:pt x="1552548" y="909672"/>
                  <a:pt x="1469553" y="936549"/>
                  <a:pt x="1536002" y="914400"/>
                </a:cubicBezTo>
                <a:cubicBezTo>
                  <a:pt x="1557931" y="899781"/>
                  <a:pt x="1580608" y="885402"/>
                  <a:pt x="1600656" y="868218"/>
                </a:cubicBezTo>
                <a:cubicBezTo>
                  <a:pt x="1610574" y="859717"/>
                  <a:pt x="1620346" y="850820"/>
                  <a:pt x="1628365" y="840509"/>
                </a:cubicBezTo>
                <a:cubicBezTo>
                  <a:pt x="1628375" y="840497"/>
                  <a:pt x="1674544" y="771242"/>
                  <a:pt x="1683784" y="757381"/>
                </a:cubicBezTo>
                <a:cubicBezTo>
                  <a:pt x="1689941" y="748145"/>
                  <a:pt x="1694407" y="737521"/>
                  <a:pt x="1702256" y="729672"/>
                </a:cubicBezTo>
                <a:cubicBezTo>
                  <a:pt x="1723808" y="708121"/>
                  <a:pt x="1748624" y="689401"/>
                  <a:pt x="1766911" y="665018"/>
                </a:cubicBezTo>
                <a:cubicBezTo>
                  <a:pt x="1776147" y="652703"/>
                  <a:pt x="1783735" y="638957"/>
                  <a:pt x="1794620" y="628072"/>
                </a:cubicBezTo>
                <a:cubicBezTo>
                  <a:pt x="1802469" y="620223"/>
                  <a:pt x="1813801" y="616706"/>
                  <a:pt x="1822329" y="609600"/>
                </a:cubicBezTo>
                <a:cubicBezTo>
                  <a:pt x="1893454" y="550330"/>
                  <a:pt x="1808944" y="609287"/>
                  <a:pt x="1877747" y="563418"/>
                </a:cubicBezTo>
                <a:cubicBezTo>
                  <a:pt x="1898927" y="499883"/>
                  <a:pt x="1869956" y="577053"/>
                  <a:pt x="1914693" y="498763"/>
                </a:cubicBezTo>
                <a:cubicBezTo>
                  <a:pt x="1919523" y="490310"/>
                  <a:pt x="1920094" y="480003"/>
                  <a:pt x="1923929" y="471054"/>
                </a:cubicBezTo>
                <a:cubicBezTo>
                  <a:pt x="1929353" y="458399"/>
                  <a:pt x="1937288" y="446893"/>
                  <a:pt x="1942402" y="434109"/>
                </a:cubicBezTo>
                <a:cubicBezTo>
                  <a:pt x="1949634" y="416030"/>
                  <a:pt x="1954717" y="397164"/>
                  <a:pt x="1960874" y="378691"/>
                </a:cubicBezTo>
                <a:cubicBezTo>
                  <a:pt x="1963953" y="369454"/>
                  <a:pt x="1965757" y="359689"/>
                  <a:pt x="1970111" y="350981"/>
                </a:cubicBezTo>
                <a:cubicBezTo>
                  <a:pt x="1976269" y="338666"/>
                  <a:pt x="1983470" y="326820"/>
                  <a:pt x="1988584" y="314036"/>
                </a:cubicBezTo>
                <a:cubicBezTo>
                  <a:pt x="2016563" y="244089"/>
                  <a:pt x="1987436" y="271698"/>
                  <a:pt x="2034765" y="240145"/>
                </a:cubicBezTo>
                <a:cubicBezTo>
                  <a:pt x="2040923" y="230909"/>
                  <a:pt x="2048274" y="222365"/>
                  <a:pt x="2053238" y="212436"/>
                </a:cubicBezTo>
                <a:cubicBezTo>
                  <a:pt x="2057592" y="203728"/>
                  <a:pt x="2057073" y="192828"/>
                  <a:pt x="2062474" y="184727"/>
                </a:cubicBezTo>
                <a:cubicBezTo>
                  <a:pt x="2069720" y="173859"/>
                  <a:pt x="2080947" y="166254"/>
                  <a:pt x="2090184" y="157018"/>
                </a:cubicBezTo>
                <a:cubicBezTo>
                  <a:pt x="2100394" y="126388"/>
                  <a:pt x="2116354" y="118533"/>
                  <a:pt x="2117893" y="10160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ounded Rectangle 4"/>
          <p:cNvSpPr/>
          <p:nvPr/>
        </p:nvSpPr>
        <p:spPr>
          <a:xfrm>
            <a:off x="3923928" y="3356992"/>
            <a:ext cx="576064" cy="43204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89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FE41B2-F5FD-4A96-B6F0-C75DB700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Autofit/>
          </a:bodyPr>
          <a:lstStyle/>
          <a:p>
            <a:r>
              <a:rPr lang="en-SG" sz="3600" b="1" dirty="0">
                <a:latin typeface="+mn-lt"/>
              </a:rPr>
              <a:t>History of China in 8 Minutes: Territorial Changes of Every Dynasty</a:t>
            </a:r>
          </a:p>
        </p:txBody>
      </p:sp>
      <p:pic>
        <p:nvPicPr>
          <p:cNvPr id="5" name="History of China in 8 Minutes_ Territorial Changes of Every Dynasty">
            <a:hlinkClick r:id="" action="ppaction://media"/>
            <a:extLst>
              <a:ext uri="{FF2B5EF4-FFF2-40B4-BE49-F238E27FC236}">
                <a16:creationId xmlns:a16="http://schemas.microsoft.com/office/drawing/2014/main" id="{627EF2F4-E3D1-4D40-A9A2-69E4DB00B6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445" y="1143000"/>
            <a:ext cx="8833781" cy="4968552"/>
          </a:xfrm>
        </p:spPr>
      </p:pic>
    </p:spTree>
    <p:extLst>
      <p:ext uri="{BB962C8B-B14F-4D97-AF65-F5344CB8AC3E}">
        <p14:creationId xmlns:p14="http://schemas.microsoft.com/office/powerpoint/2010/main" val="191329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DECE-F400-4CDB-9EC1-72CDA464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124744"/>
            <a:ext cx="8305800" cy="2880320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Chinese dialects emerged due to successive migration from Northern China to Southern China</a:t>
            </a:r>
          </a:p>
        </p:txBody>
      </p:sp>
    </p:spTree>
    <p:extLst>
      <p:ext uri="{BB962C8B-B14F-4D97-AF65-F5344CB8AC3E}">
        <p14:creationId xmlns:p14="http://schemas.microsoft.com/office/powerpoint/2010/main" val="12287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 bwMode="auto">
          <a:xfrm flipH="1">
            <a:off x="4797669" y="304800"/>
            <a:ext cx="2931" cy="20523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/>
          <p:cNvSpPr txBox="1"/>
          <p:nvPr/>
        </p:nvSpPr>
        <p:spPr>
          <a:xfrm>
            <a:off x="2667000" y="1524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b="1" dirty="0">
                <a:solidFill>
                  <a:srgbClr val="FFC000"/>
                </a:solidFill>
                <a:cs typeface="Times New Roman" panose="02020603050405020304" pitchFamily="18" charset="0"/>
              </a:rPr>
              <a:t>221 B.C.</a:t>
            </a:r>
            <a:endParaRPr lang="zh-HK" altLang="en-US" sz="2800" b="1" dirty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610100" y="59109"/>
            <a:ext cx="381000" cy="26161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HK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  <a:cs typeface="Arial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62" y="5791200"/>
            <a:ext cx="197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b="1" dirty="0">
                <a:solidFill>
                  <a:srgbClr val="FFFF00"/>
                </a:solidFill>
                <a:cs typeface="Times New Roman" panose="02020603050405020304" pitchFamily="18" charset="0"/>
              </a:rPr>
              <a:t>2021 A.D.</a:t>
            </a:r>
            <a:endParaRPr lang="zh-HK" altLang="en-US" sz="2800" b="1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983233" y="6186619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b="1" dirty="0">
                <a:solidFill>
                  <a:srgbClr val="7030A0"/>
                </a:solidFill>
                <a:ea typeface="SimHei" panose="02010609060101010101" pitchFamily="49" charset="-122"/>
              </a:rPr>
              <a:t>Mandarin</a:t>
            </a:r>
            <a:endParaRPr lang="zh-HK" altLang="en-US" sz="2800" b="1" dirty="0">
              <a:solidFill>
                <a:srgbClr val="7030A0"/>
              </a:solidFill>
              <a:ea typeface="SimHei" panose="02010609060101010101" pitchFamily="49" charset="-122"/>
            </a:endParaRPr>
          </a:p>
        </p:txBody>
      </p:sp>
      <p:cxnSp>
        <p:nvCxnSpPr>
          <p:cNvPr id="29" name="直線接點 28"/>
          <p:cNvCxnSpPr/>
          <p:nvPr/>
        </p:nvCxnSpPr>
        <p:spPr bwMode="auto">
          <a:xfrm>
            <a:off x="762000" y="2246004"/>
            <a:ext cx="7696200" cy="114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C99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字方塊 15"/>
          <p:cNvSpPr txBox="1"/>
          <p:nvPr/>
        </p:nvSpPr>
        <p:spPr>
          <a:xfrm>
            <a:off x="7635240" y="2357128"/>
            <a:ext cx="131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601 A.D.</a:t>
            </a:r>
            <a:endParaRPr lang="zh-HK" altLang="en-US" sz="2400" b="1" dirty="0">
              <a:solidFill>
                <a:srgbClr val="FF0000"/>
              </a:solidFill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20" name="直線接點 28"/>
          <p:cNvCxnSpPr/>
          <p:nvPr/>
        </p:nvCxnSpPr>
        <p:spPr bwMode="auto">
          <a:xfrm>
            <a:off x="769513" y="4959457"/>
            <a:ext cx="5707487" cy="814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99CC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文字方塊 15"/>
          <p:cNvSpPr txBox="1"/>
          <p:nvPr/>
        </p:nvSpPr>
        <p:spPr>
          <a:xfrm>
            <a:off x="7543800" y="4810051"/>
            <a:ext cx="159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solidFill>
                  <a:srgbClr val="FF9999"/>
                </a:solidFill>
                <a:cs typeface="Times New Roman" panose="02020603050405020304" pitchFamily="18" charset="0"/>
              </a:rPr>
              <a:t>1324 A.D.</a:t>
            </a:r>
            <a:endParaRPr lang="zh-HK" altLang="en-US" sz="2400" b="1" dirty="0">
              <a:solidFill>
                <a:srgbClr val="FF9999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26" name="直線接點 25"/>
          <p:cNvCxnSpPr/>
          <p:nvPr/>
        </p:nvCxnSpPr>
        <p:spPr bwMode="auto">
          <a:xfrm>
            <a:off x="4782429" y="2303154"/>
            <a:ext cx="15241" cy="273773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/>
          <p:cNvCxnSpPr/>
          <p:nvPr/>
        </p:nvCxnSpPr>
        <p:spPr bwMode="auto">
          <a:xfrm>
            <a:off x="4782429" y="4951727"/>
            <a:ext cx="0" cy="13626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8355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 bwMode="auto">
          <a:xfrm flipH="1">
            <a:off x="4797669" y="304800"/>
            <a:ext cx="2931" cy="20523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線接點 4"/>
          <p:cNvCxnSpPr>
            <a:endCxn id="22" idx="0"/>
          </p:cNvCxnSpPr>
          <p:nvPr/>
        </p:nvCxnSpPr>
        <p:spPr bwMode="auto">
          <a:xfrm>
            <a:off x="4838700" y="1752600"/>
            <a:ext cx="2809875" cy="44281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/>
          <p:cNvSpPr txBox="1"/>
          <p:nvPr/>
        </p:nvSpPr>
        <p:spPr>
          <a:xfrm>
            <a:off x="2667000" y="1524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b="1" dirty="0">
                <a:solidFill>
                  <a:srgbClr val="FFC000"/>
                </a:solidFill>
                <a:cs typeface="Times New Roman" panose="02020603050405020304" pitchFamily="18" charset="0"/>
              </a:rPr>
              <a:t>221 B.C.</a:t>
            </a:r>
            <a:endParaRPr lang="zh-HK" altLang="en-US" sz="2800" b="1" dirty="0">
              <a:solidFill>
                <a:srgbClr val="FFC00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610100" y="59109"/>
            <a:ext cx="381000" cy="26161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HK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  <a:ea typeface="新細明體" pitchFamily="18" charset="-120"/>
              <a:cs typeface="Arial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62" y="5791200"/>
            <a:ext cx="197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b="1" dirty="0">
                <a:solidFill>
                  <a:srgbClr val="FFFF00"/>
                </a:solidFill>
                <a:cs typeface="Times New Roman" panose="02020603050405020304" pitchFamily="18" charset="0"/>
              </a:rPr>
              <a:t>2021 A.D.</a:t>
            </a:r>
            <a:endParaRPr lang="zh-HK" altLang="en-US" sz="2800" b="1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7" name="直線接點 16"/>
          <p:cNvCxnSpPr/>
          <p:nvPr/>
        </p:nvCxnSpPr>
        <p:spPr bwMode="auto">
          <a:xfrm flipH="1">
            <a:off x="1752600" y="2552700"/>
            <a:ext cx="3048000" cy="37617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線接點 18"/>
          <p:cNvCxnSpPr/>
          <p:nvPr/>
        </p:nvCxnSpPr>
        <p:spPr bwMode="auto">
          <a:xfrm flipH="1">
            <a:off x="3352800" y="4302755"/>
            <a:ext cx="1429629" cy="18694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文字方塊 20"/>
          <p:cNvSpPr txBox="1"/>
          <p:nvPr/>
        </p:nvSpPr>
        <p:spPr>
          <a:xfrm>
            <a:off x="4040382" y="6186619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b="1" dirty="0">
                <a:solidFill>
                  <a:srgbClr val="7030A0"/>
                </a:solidFill>
                <a:ea typeface="SimHei" panose="02010609060101010101" pitchFamily="49" charset="-122"/>
              </a:rPr>
              <a:t>Mandarin</a:t>
            </a:r>
            <a:endParaRPr lang="zh-HK" altLang="en-US" sz="2800" b="1" dirty="0">
              <a:solidFill>
                <a:srgbClr val="7030A0"/>
              </a:solidFill>
              <a:ea typeface="SimHei" panose="02010609060101010101" pitchFamily="49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915150" y="6180777"/>
            <a:ext cx="146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ea typeface="SimHei" panose="02010609060101010101" pitchFamily="49" charset="-122"/>
              </a:rPr>
              <a:t>Min</a:t>
            </a:r>
            <a:endParaRPr lang="zh-HK" altLang="en-US" sz="2800" b="1" dirty="0">
              <a:solidFill>
                <a:srgbClr val="FF0000"/>
              </a:solidFill>
              <a:ea typeface="SimHei" panose="02010609060101010101" pitchFamily="49" charset="-122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543174" y="6170226"/>
            <a:ext cx="178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C000"/>
                </a:solidFill>
                <a:ea typeface="SimHei" panose="02010609060101010101" pitchFamily="49" charset="-122"/>
              </a:rPr>
              <a:t>Hakka</a:t>
            </a:r>
            <a:endParaRPr lang="zh-HK" altLang="en-US" sz="2800" b="1" dirty="0">
              <a:solidFill>
                <a:srgbClr val="FFC000"/>
              </a:solidFill>
              <a:ea typeface="SimHei" panose="02010609060101010101" pitchFamily="49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11560" y="6164384"/>
            <a:ext cx="2227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2D050"/>
                </a:solidFill>
                <a:ea typeface="SimHei" panose="02010609060101010101" pitchFamily="49" charset="-122"/>
              </a:rPr>
              <a:t>Cantonese</a:t>
            </a:r>
            <a:endParaRPr lang="zh-HK" altLang="en-US" sz="2800" b="1" dirty="0">
              <a:solidFill>
                <a:srgbClr val="92D050"/>
              </a:solidFill>
              <a:ea typeface="SimHei" panose="02010609060101010101" pitchFamily="49" charset="-122"/>
            </a:endParaRPr>
          </a:p>
        </p:txBody>
      </p:sp>
      <p:cxnSp>
        <p:nvCxnSpPr>
          <p:cNvPr id="29" name="直線接點 28"/>
          <p:cNvCxnSpPr/>
          <p:nvPr/>
        </p:nvCxnSpPr>
        <p:spPr bwMode="auto">
          <a:xfrm>
            <a:off x="762000" y="2246004"/>
            <a:ext cx="7696200" cy="114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C99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字方塊 15"/>
          <p:cNvSpPr txBox="1"/>
          <p:nvPr/>
        </p:nvSpPr>
        <p:spPr>
          <a:xfrm>
            <a:off x="7635240" y="2357128"/>
            <a:ext cx="131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601 A.D.</a:t>
            </a:r>
            <a:endParaRPr lang="zh-HK" altLang="en-US" sz="2400" b="1" dirty="0">
              <a:solidFill>
                <a:srgbClr val="FF0000"/>
              </a:solidFill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26" name="直線接點 25"/>
          <p:cNvCxnSpPr/>
          <p:nvPr/>
        </p:nvCxnSpPr>
        <p:spPr bwMode="auto">
          <a:xfrm>
            <a:off x="4782429" y="2303154"/>
            <a:ext cx="15241" cy="273773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/>
          <p:cNvCxnSpPr/>
          <p:nvPr/>
        </p:nvCxnSpPr>
        <p:spPr bwMode="auto">
          <a:xfrm>
            <a:off x="4782429" y="4951727"/>
            <a:ext cx="0" cy="13626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接點 28">
            <a:extLst>
              <a:ext uri="{FF2B5EF4-FFF2-40B4-BE49-F238E27FC236}">
                <a16:creationId xmlns:a16="http://schemas.microsoft.com/office/drawing/2014/main" id="{FBDF875A-88EE-471E-8F7E-36851C5888FF}"/>
              </a:ext>
            </a:extLst>
          </p:cNvPr>
          <p:cNvCxnSpPr/>
          <p:nvPr/>
        </p:nvCxnSpPr>
        <p:spPr bwMode="auto">
          <a:xfrm>
            <a:off x="769513" y="4959457"/>
            <a:ext cx="5707487" cy="814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99CC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文字方塊 15">
            <a:extLst>
              <a:ext uri="{FF2B5EF4-FFF2-40B4-BE49-F238E27FC236}">
                <a16:creationId xmlns:a16="http://schemas.microsoft.com/office/drawing/2014/main" id="{603ADB89-B189-4A71-96CD-FA2631E5B630}"/>
              </a:ext>
            </a:extLst>
          </p:cNvPr>
          <p:cNvSpPr txBox="1"/>
          <p:nvPr/>
        </p:nvSpPr>
        <p:spPr>
          <a:xfrm>
            <a:off x="7543800" y="4810051"/>
            <a:ext cx="159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solidFill>
                  <a:srgbClr val="FF9999"/>
                </a:solidFill>
                <a:cs typeface="Times New Roman" panose="02020603050405020304" pitchFamily="18" charset="0"/>
              </a:rPr>
              <a:t>1324 A.D.</a:t>
            </a:r>
            <a:endParaRPr lang="zh-HK" altLang="en-US" sz="2400" b="1" dirty="0">
              <a:solidFill>
                <a:srgbClr val="FF9999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31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813637-9109-4276-B18F-E47E03C1A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67" r="3139" b="12812"/>
          <a:stretch/>
        </p:blipFill>
        <p:spPr>
          <a:xfrm>
            <a:off x="0" y="1196752"/>
            <a:ext cx="9180512" cy="38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69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7" y="-265112"/>
            <a:ext cx="8505825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HK" sz="4000" b="1" dirty="0">
                <a:solidFill>
                  <a:srgbClr val="C00000"/>
                </a:solidFill>
                <a:latin typeface="+mn-lt"/>
              </a:rPr>
              <a:t>Language contact in ancient China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4781550"/>
          </a:xfrm>
        </p:spPr>
        <p:txBody>
          <a:bodyPr/>
          <a:lstStyle/>
          <a:p>
            <a:pPr>
              <a:defRPr/>
            </a:pPr>
            <a:r>
              <a:rPr lang="en-US" altLang="zh-HK" dirty="0"/>
              <a:t>New lexical item being introduced into Chinese</a:t>
            </a:r>
          </a:p>
          <a:p>
            <a:pPr lvl="1">
              <a:defRPr/>
            </a:pPr>
            <a:r>
              <a:rPr lang="en-US" altLang="zh-HK" dirty="0"/>
              <a:t>Basic vocabulary</a:t>
            </a:r>
          </a:p>
          <a:p>
            <a:pPr lvl="2">
              <a:defRPr/>
            </a:pPr>
            <a:r>
              <a:rPr lang="en-US" altLang="zh-CN" dirty="0"/>
              <a:t>An example</a:t>
            </a:r>
          </a:p>
          <a:p>
            <a:pPr lvl="3">
              <a:defRPr/>
            </a:pPr>
            <a:r>
              <a:rPr lang="en-US" altLang="zh-CN" dirty="0"/>
              <a:t>‘elder brother’</a:t>
            </a:r>
            <a:endParaRPr lang="en-US" altLang="ja-JP" dirty="0"/>
          </a:p>
          <a:p>
            <a:pPr lvl="1">
              <a:defRPr/>
            </a:pPr>
            <a:endParaRPr lang="en-US" altLang="zh-HK" sz="1800" b="1" dirty="0"/>
          </a:p>
          <a:p>
            <a:pPr>
              <a:defRPr/>
            </a:pPr>
            <a:endParaRPr lang="en-US" altLang="zh-CN" b="1" dirty="0">
              <a:latin typeface="SimHei" pitchFamily="49" charset="-122"/>
              <a:ea typeface="SimHei" pitchFamily="49" charset="-122"/>
            </a:endParaRPr>
          </a:p>
          <a:p>
            <a:pPr lvl="1">
              <a:defRPr/>
            </a:pPr>
            <a:endParaRPr lang="en-US" altLang="zh-HK" b="1" dirty="0"/>
          </a:p>
          <a:p>
            <a:pPr lvl="1">
              <a:defRPr/>
            </a:pPr>
            <a:endParaRPr lang="en-US" altLang="zh-HK" b="1" dirty="0"/>
          </a:p>
          <a:p>
            <a:pPr>
              <a:defRPr/>
            </a:pPr>
            <a:endParaRPr lang="en-US" altLang="zh-HK" b="1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228184" y="2564904"/>
            <a:ext cx="11525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哥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SimHei" panose="02010609060101010101" pitchFamily="49" charset="-122"/>
              </a:rPr>
              <a:t> </a:t>
            </a:r>
            <a:r>
              <a:rPr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  <a:ea typeface="SimHei" panose="02010609060101010101" pitchFamily="49" charset="-122"/>
              </a:rPr>
              <a:t>ge</a:t>
            </a:r>
            <a:endParaRPr lang="en-US" altLang="zh-HK" sz="2800" b="1" i="1">
              <a:solidFill>
                <a:srgbClr val="FFFF00"/>
              </a:solidFill>
              <a:latin typeface="Times New Roman" panose="02020603050405020304" pitchFamily="18" charset="0"/>
              <a:ea typeface="SimHei" panose="02010609060101010101" pitchFamily="49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837409" y="2555379"/>
            <a:ext cx="157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Garamond" panose="020204040303010108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兄 </a:t>
            </a:r>
            <a:r>
              <a:rPr lang="en-US" altLang="zh-CN" sz="2800" b="1" i="1" dirty="0" err="1">
                <a:solidFill>
                  <a:srgbClr val="FFFF00"/>
                </a:solidFill>
                <a:latin typeface="Times New Roman" panose="02020603050405020304" pitchFamily="18" charset="0"/>
                <a:ea typeface="SimHei" panose="02010609060101010101" pitchFamily="49" charset="-122"/>
              </a:rPr>
              <a:t>xiong</a:t>
            </a:r>
            <a:endParaRPr lang="en-US" altLang="zh-HK" sz="2800" b="1" i="1" dirty="0">
              <a:solidFill>
                <a:srgbClr val="FFFF00"/>
              </a:solidFill>
              <a:latin typeface="Times New Roman" panose="02020603050405020304" pitchFamily="18" charset="0"/>
              <a:ea typeface="SimHei" panose="02010609060101010101" pitchFamily="49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50830"/>
            <a:ext cx="78835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5412209" y="2841129"/>
            <a:ext cx="7620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" name="Freeform 14"/>
          <p:cNvSpPr>
            <a:spLocks/>
          </p:cNvSpPr>
          <p:nvPr/>
        </p:nvSpPr>
        <p:spPr bwMode="auto">
          <a:xfrm>
            <a:off x="611560" y="3250830"/>
            <a:ext cx="7854950" cy="1050925"/>
          </a:xfrm>
          <a:custGeom>
            <a:avLst/>
            <a:gdLst>
              <a:gd name="T0" fmla="*/ 379366 w 7809712"/>
              <a:gd name="T1" fmla="*/ 258878 h 1085533"/>
              <a:gd name="T2" fmla="*/ 278202 w 7809712"/>
              <a:gd name="T3" fmla="*/ 287824 h 1085533"/>
              <a:gd name="T4" fmla="*/ 25291 w 7809712"/>
              <a:gd name="T5" fmla="*/ 309533 h 1085533"/>
              <a:gd name="T6" fmla="*/ 0 w 7809712"/>
              <a:gd name="T7" fmla="*/ 352952 h 1085533"/>
              <a:gd name="T8" fmla="*/ 33721 w 7809712"/>
              <a:gd name="T9" fmla="*/ 613466 h 1085533"/>
              <a:gd name="T10" fmla="*/ 75872 w 7809712"/>
              <a:gd name="T11" fmla="*/ 707540 h 1085533"/>
              <a:gd name="T12" fmla="*/ 92734 w 7809712"/>
              <a:gd name="T13" fmla="*/ 750960 h 1085533"/>
              <a:gd name="T14" fmla="*/ 143316 w 7809712"/>
              <a:gd name="T15" fmla="*/ 845033 h 1085533"/>
              <a:gd name="T16" fmla="*/ 252912 w 7809712"/>
              <a:gd name="T17" fmla="*/ 881216 h 1085533"/>
              <a:gd name="T18" fmla="*/ 413088 w 7809712"/>
              <a:gd name="T19" fmla="*/ 895689 h 1085533"/>
              <a:gd name="T20" fmla="*/ 1728226 w 7809712"/>
              <a:gd name="T21" fmla="*/ 924635 h 1085533"/>
              <a:gd name="T22" fmla="*/ 1964277 w 7809712"/>
              <a:gd name="T23" fmla="*/ 939108 h 1085533"/>
              <a:gd name="T24" fmla="*/ 2073873 w 7809712"/>
              <a:gd name="T25" fmla="*/ 953582 h 1085533"/>
              <a:gd name="T26" fmla="*/ 2486960 w 7809712"/>
              <a:gd name="T27" fmla="*/ 931872 h 1085533"/>
              <a:gd name="T28" fmla="*/ 2579694 w 7809712"/>
              <a:gd name="T29" fmla="*/ 917398 h 1085533"/>
              <a:gd name="T30" fmla="*/ 2655568 w 7809712"/>
              <a:gd name="T31" fmla="*/ 830561 h 1085533"/>
              <a:gd name="T32" fmla="*/ 2697720 w 7809712"/>
              <a:gd name="T33" fmla="*/ 722013 h 1085533"/>
              <a:gd name="T34" fmla="*/ 2765162 w 7809712"/>
              <a:gd name="T35" fmla="*/ 671358 h 1085533"/>
              <a:gd name="T36" fmla="*/ 3043364 w 7809712"/>
              <a:gd name="T37" fmla="*/ 649648 h 1085533"/>
              <a:gd name="T38" fmla="*/ 3540758 w 7809712"/>
              <a:gd name="T39" fmla="*/ 620703 h 1085533"/>
              <a:gd name="T40" fmla="*/ 4501819 w 7809712"/>
              <a:gd name="T41" fmla="*/ 598993 h 1085533"/>
              <a:gd name="T42" fmla="*/ 5378578 w 7809712"/>
              <a:gd name="T43" fmla="*/ 562810 h 1085533"/>
              <a:gd name="T44" fmla="*/ 5606198 w 7809712"/>
              <a:gd name="T45" fmla="*/ 548338 h 1085533"/>
              <a:gd name="T46" fmla="*/ 6575692 w 7809712"/>
              <a:gd name="T47" fmla="*/ 562810 h 1085533"/>
              <a:gd name="T48" fmla="*/ 7435590 w 7809712"/>
              <a:gd name="T49" fmla="*/ 577283 h 1085533"/>
              <a:gd name="T50" fmla="*/ 7890831 w 7809712"/>
              <a:gd name="T51" fmla="*/ 577283 h 1085533"/>
              <a:gd name="T52" fmla="*/ 7966703 w 7809712"/>
              <a:gd name="T53" fmla="*/ 497683 h 1085533"/>
              <a:gd name="T54" fmla="*/ 7991995 w 7809712"/>
              <a:gd name="T55" fmla="*/ 410844 h 1085533"/>
              <a:gd name="T56" fmla="*/ 7949844 w 7809712"/>
              <a:gd name="T57" fmla="*/ 164804 h 1085533"/>
              <a:gd name="T58" fmla="*/ 7916121 w 7809712"/>
              <a:gd name="T59" fmla="*/ 121385 h 1085533"/>
              <a:gd name="T60" fmla="*/ 7865539 w 7809712"/>
              <a:gd name="T61" fmla="*/ 99676 h 1085533"/>
              <a:gd name="T62" fmla="*/ 7806527 w 7809712"/>
              <a:gd name="T63" fmla="*/ 77966 h 1085533"/>
              <a:gd name="T64" fmla="*/ 6053008 w 7809712"/>
              <a:gd name="T65" fmla="*/ 99676 h 1085533"/>
              <a:gd name="T66" fmla="*/ 5791666 w 7809712"/>
              <a:gd name="T67" fmla="*/ 85202 h 1085533"/>
              <a:gd name="T68" fmla="*/ 5682072 w 7809712"/>
              <a:gd name="T69" fmla="*/ 70729 h 1085533"/>
              <a:gd name="T70" fmla="*/ 5361718 w 7809712"/>
              <a:gd name="T71" fmla="*/ 49021 h 1085533"/>
              <a:gd name="T72" fmla="*/ 2723010 w 7809712"/>
              <a:gd name="T73" fmla="*/ 34546 h 1085533"/>
              <a:gd name="T74" fmla="*/ 893620 w 7809712"/>
              <a:gd name="T75" fmla="*/ 12837 h 1085533"/>
              <a:gd name="T76" fmla="*/ 303494 w 7809712"/>
              <a:gd name="T77" fmla="*/ 20073 h 1085533"/>
              <a:gd name="T78" fmla="*/ 160177 w 7809712"/>
              <a:gd name="T79" fmla="*/ 63492 h 10855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7809712" h="1085533">
                <a:moveTo>
                  <a:pt x="527221" y="105230"/>
                </a:moveTo>
                <a:cubicBezTo>
                  <a:pt x="376788" y="150359"/>
                  <a:pt x="478394" y="97264"/>
                  <a:pt x="370702" y="294700"/>
                </a:cubicBezTo>
                <a:cubicBezTo>
                  <a:pt x="365961" y="303392"/>
                  <a:pt x="355382" y="308045"/>
                  <a:pt x="345989" y="311176"/>
                </a:cubicBezTo>
                <a:cubicBezTo>
                  <a:pt x="321972" y="319182"/>
                  <a:pt x="297072" y="325489"/>
                  <a:pt x="271848" y="327651"/>
                </a:cubicBezTo>
                <a:cubicBezTo>
                  <a:pt x="200662" y="333753"/>
                  <a:pt x="129059" y="333143"/>
                  <a:pt x="57665" y="335889"/>
                </a:cubicBezTo>
                <a:cubicBezTo>
                  <a:pt x="46681" y="341381"/>
                  <a:pt x="33397" y="343681"/>
                  <a:pt x="24713" y="352365"/>
                </a:cubicBezTo>
                <a:cubicBezTo>
                  <a:pt x="18573" y="358505"/>
                  <a:pt x="20358" y="369311"/>
                  <a:pt x="16475" y="377078"/>
                </a:cubicBezTo>
                <a:cubicBezTo>
                  <a:pt x="12047" y="385933"/>
                  <a:pt x="5492" y="393554"/>
                  <a:pt x="0" y="401792"/>
                </a:cubicBezTo>
                <a:cubicBezTo>
                  <a:pt x="2746" y="462203"/>
                  <a:pt x="4216" y="522685"/>
                  <a:pt x="8238" y="583024"/>
                </a:cubicBezTo>
                <a:cubicBezTo>
                  <a:pt x="9916" y="608202"/>
                  <a:pt x="16309" y="673390"/>
                  <a:pt x="32951" y="698354"/>
                </a:cubicBezTo>
                <a:lnTo>
                  <a:pt x="49427" y="723068"/>
                </a:lnTo>
                <a:cubicBezTo>
                  <a:pt x="61877" y="772865"/>
                  <a:pt x="54086" y="745281"/>
                  <a:pt x="74140" y="805446"/>
                </a:cubicBezTo>
                <a:lnTo>
                  <a:pt x="82378" y="830160"/>
                </a:lnTo>
                <a:cubicBezTo>
                  <a:pt x="85124" y="838398"/>
                  <a:pt x="88510" y="846449"/>
                  <a:pt x="90616" y="854873"/>
                </a:cubicBezTo>
                <a:cubicBezTo>
                  <a:pt x="92555" y="862629"/>
                  <a:pt x="101720" y="902869"/>
                  <a:pt x="107092" y="912538"/>
                </a:cubicBezTo>
                <a:cubicBezTo>
                  <a:pt x="116708" y="929847"/>
                  <a:pt x="123568" y="950981"/>
                  <a:pt x="140043" y="961965"/>
                </a:cubicBezTo>
                <a:cubicBezTo>
                  <a:pt x="148281" y="967457"/>
                  <a:pt x="155709" y="974420"/>
                  <a:pt x="164756" y="978441"/>
                </a:cubicBezTo>
                <a:cubicBezTo>
                  <a:pt x="176641" y="983723"/>
                  <a:pt x="228812" y="1000335"/>
                  <a:pt x="247135" y="1003154"/>
                </a:cubicBezTo>
                <a:cubicBezTo>
                  <a:pt x="271711" y="1006935"/>
                  <a:pt x="296546" y="1008789"/>
                  <a:pt x="321275" y="1011392"/>
                </a:cubicBezTo>
                <a:cubicBezTo>
                  <a:pt x="348720" y="1014281"/>
                  <a:pt x="376133" y="1017591"/>
                  <a:pt x="403654" y="1019630"/>
                </a:cubicBezTo>
                <a:cubicBezTo>
                  <a:pt x="450288" y="1023084"/>
                  <a:pt x="497016" y="1025122"/>
                  <a:pt x="543697" y="1027868"/>
                </a:cubicBezTo>
                <a:cubicBezTo>
                  <a:pt x="954809" y="1096388"/>
                  <a:pt x="545736" y="1030740"/>
                  <a:pt x="1688756" y="1052581"/>
                </a:cubicBezTo>
                <a:cubicBezTo>
                  <a:pt x="1754704" y="1053841"/>
                  <a:pt x="1820562" y="1058073"/>
                  <a:pt x="1886465" y="1060819"/>
                </a:cubicBezTo>
                <a:cubicBezTo>
                  <a:pt x="1897449" y="1063565"/>
                  <a:pt x="1908248" y="1067196"/>
                  <a:pt x="1919416" y="1069057"/>
                </a:cubicBezTo>
                <a:cubicBezTo>
                  <a:pt x="1941253" y="1072697"/>
                  <a:pt x="1963438" y="1073929"/>
                  <a:pt x="1985319" y="1077295"/>
                </a:cubicBezTo>
                <a:cubicBezTo>
                  <a:pt x="1999158" y="1079424"/>
                  <a:pt x="2012778" y="1082787"/>
                  <a:pt x="2026508" y="1085533"/>
                </a:cubicBezTo>
                <a:lnTo>
                  <a:pt x="2347783" y="1077295"/>
                </a:lnTo>
                <a:cubicBezTo>
                  <a:pt x="2437157" y="1073409"/>
                  <a:pt x="2376691" y="1072702"/>
                  <a:pt x="2430162" y="1060819"/>
                </a:cubicBezTo>
                <a:cubicBezTo>
                  <a:pt x="2446467" y="1057196"/>
                  <a:pt x="2463155" y="1055569"/>
                  <a:pt x="2479589" y="1052581"/>
                </a:cubicBezTo>
                <a:cubicBezTo>
                  <a:pt x="2493365" y="1050076"/>
                  <a:pt x="2507048" y="1047089"/>
                  <a:pt x="2520778" y="1044343"/>
                </a:cubicBezTo>
                <a:cubicBezTo>
                  <a:pt x="2537254" y="1027867"/>
                  <a:pt x="2562837" y="1017020"/>
                  <a:pt x="2570205" y="994916"/>
                </a:cubicBezTo>
                <a:cubicBezTo>
                  <a:pt x="2581574" y="960810"/>
                  <a:pt x="2573626" y="977428"/>
                  <a:pt x="2594919" y="945489"/>
                </a:cubicBezTo>
                <a:cubicBezTo>
                  <a:pt x="2629618" y="841383"/>
                  <a:pt x="2571736" y="1007817"/>
                  <a:pt x="2619632" y="896062"/>
                </a:cubicBezTo>
                <a:cubicBezTo>
                  <a:pt x="2624706" y="884222"/>
                  <a:pt x="2633762" y="831306"/>
                  <a:pt x="2636108" y="821922"/>
                </a:cubicBezTo>
                <a:cubicBezTo>
                  <a:pt x="2638214" y="813498"/>
                  <a:pt x="2639529" y="804433"/>
                  <a:pt x="2644346" y="797208"/>
                </a:cubicBezTo>
                <a:cubicBezTo>
                  <a:pt x="2663272" y="768819"/>
                  <a:pt x="2671162" y="771112"/>
                  <a:pt x="2702011" y="764257"/>
                </a:cubicBezTo>
                <a:cubicBezTo>
                  <a:pt x="2737710" y="756324"/>
                  <a:pt x="2772310" y="750409"/>
                  <a:pt x="2809102" y="747781"/>
                </a:cubicBezTo>
                <a:cubicBezTo>
                  <a:pt x="2863950" y="743863"/>
                  <a:pt x="2918940" y="742289"/>
                  <a:pt x="2973859" y="739543"/>
                </a:cubicBezTo>
                <a:cubicBezTo>
                  <a:pt x="3167552" y="707262"/>
                  <a:pt x="3039321" y="724022"/>
                  <a:pt x="3361038" y="714830"/>
                </a:cubicBezTo>
                <a:cubicBezTo>
                  <a:pt x="3393989" y="712084"/>
                  <a:pt x="3427117" y="710962"/>
                  <a:pt x="3459892" y="706592"/>
                </a:cubicBezTo>
                <a:cubicBezTo>
                  <a:pt x="3468499" y="705444"/>
                  <a:pt x="3475937" y="698864"/>
                  <a:pt x="3484605" y="698354"/>
                </a:cubicBezTo>
                <a:cubicBezTo>
                  <a:pt x="3687182" y="686437"/>
                  <a:pt x="4357406" y="682398"/>
                  <a:pt x="4399005" y="681878"/>
                </a:cubicBezTo>
                <a:cubicBezTo>
                  <a:pt x="4726262" y="616429"/>
                  <a:pt x="4362903" y="683820"/>
                  <a:pt x="5198075" y="657165"/>
                </a:cubicBezTo>
                <a:cubicBezTo>
                  <a:pt x="5218056" y="656527"/>
                  <a:pt x="5236346" y="645538"/>
                  <a:pt x="5255740" y="640689"/>
                </a:cubicBezTo>
                <a:cubicBezTo>
                  <a:pt x="5269324" y="637293"/>
                  <a:pt x="5282966" y="633485"/>
                  <a:pt x="5296929" y="632451"/>
                </a:cubicBezTo>
                <a:cubicBezTo>
                  <a:pt x="5357237" y="627984"/>
                  <a:pt x="5417751" y="626960"/>
                  <a:pt x="5478162" y="624214"/>
                </a:cubicBezTo>
                <a:lnTo>
                  <a:pt x="6376086" y="632451"/>
                </a:lnTo>
                <a:cubicBezTo>
                  <a:pt x="6392786" y="632741"/>
                  <a:pt x="6408978" y="638327"/>
                  <a:pt x="6425513" y="640689"/>
                </a:cubicBezTo>
                <a:cubicBezTo>
                  <a:pt x="6447429" y="643820"/>
                  <a:pt x="6469282" y="648493"/>
                  <a:pt x="6491416" y="648927"/>
                </a:cubicBezTo>
                <a:lnTo>
                  <a:pt x="7265773" y="657165"/>
                </a:lnTo>
                <a:cubicBezTo>
                  <a:pt x="7361881" y="659911"/>
                  <a:pt x="7457950" y="665403"/>
                  <a:pt x="7554097" y="665403"/>
                </a:cubicBezTo>
                <a:cubicBezTo>
                  <a:pt x="7606342" y="665403"/>
                  <a:pt x="7659385" y="667411"/>
                  <a:pt x="7710616" y="657165"/>
                </a:cubicBezTo>
                <a:cubicBezTo>
                  <a:pt x="7730033" y="653282"/>
                  <a:pt x="7760043" y="624214"/>
                  <a:pt x="7760043" y="624214"/>
                </a:cubicBezTo>
                <a:cubicBezTo>
                  <a:pt x="7781835" y="537048"/>
                  <a:pt x="7752249" y="639691"/>
                  <a:pt x="7784756" y="566549"/>
                </a:cubicBezTo>
                <a:cubicBezTo>
                  <a:pt x="7791809" y="550679"/>
                  <a:pt x="7801232" y="517122"/>
                  <a:pt x="7801232" y="517122"/>
                </a:cubicBezTo>
                <a:cubicBezTo>
                  <a:pt x="7803978" y="500646"/>
                  <a:pt x="7809470" y="484398"/>
                  <a:pt x="7809470" y="467695"/>
                </a:cubicBezTo>
                <a:cubicBezTo>
                  <a:pt x="7809470" y="327932"/>
                  <a:pt x="7813910" y="331787"/>
                  <a:pt x="7784756" y="237035"/>
                </a:cubicBezTo>
                <a:cubicBezTo>
                  <a:pt x="7779649" y="220436"/>
                  <a:pt x="7773773" y="204084"/>
                  <a:pt x="7768281" y="187608"/>
                </a:cubicBezTo>
                <a:cubicBezTo>
                  <a:pt x="7765535" y="179370"/>
                  <a:pt x="7766183" y="169035"/>
                  <a:pt x="7760043" y="162895"/>
                </a:cubicBezTo>
                <a:cubicBezTo>
                  <a:pt x="7751805" y="154657"/>
                  <a:pt x="7744279" y="145639"/>
                  <a:pt x="7735329" y="138181"/>
                </a:cubicBezTo>
                <a:cubicBezTo>
                  <a:pt x="7727723" y="131843"/>
                  <a:pt x="7719471" y="126134"/>
                  <a:pt x="7710616" y="121706"/>
                </a:cubicBezTo>
                <a:cubicBezTo>
                  <a:pt x="7702849" y="117823"/>
                  <a:pt x="7694140" y="116214"/>
                  <a:pt x="7685902" y="113468"/>
                </a:cubicBezTo>
                <a:cubicBezTo>
                  <a:pt x="7677664" y="107976"/>
                  <a:pt x="7670289" y="100892"/>
                  <a:pt x="7661189" y="96992"/>
                </a:cubicBezTo>
                <a:cubicBezTo>
                  <a:pt x="7650783" y="92532"/>
                  <a:pt x="7639560" y="88754"/>
                  <a:pt x="7628238" y="88754"/>
                </a:cubicBezTo>
                <a:cubicBezTo>
                  <a:pt x="7551302" y="88754"/>
                  <a:pt x="7474498" y="95422"/>
                  <a:pt x="7397578" y="96992"/>
                </a:cubicBezTo>
                <a:lnTo>
                  <a:pt x="5914767" y="113468"/>
                </a:lnTo>
                <a:cubicBezTo>
                  <a:pt x="5837881" y="110722"/>
                  <a:pt x="5760884" y="110183"/>
                  <a:pt x="5684108" y="105230"/>
                </a:cubicBezTo>
                <a:cubicBezTo>
                  <a:pt x="5675442" y="104671"/>
                  <a:pt x="5667818" y="99098"/>
                  <a:pt x="5659394" y="96992"/>
                </a:cubicBezTo>
                <a:cubicBezTo>
                  <a:pt x="5645810" y="93596"/>
                  <a:pt x="5632044" y="90883"/>
                  <a:pt x="5618205" y="88754"/>
                </a:cubicBezTo>
                <a:cubicBezTo>
                  <a:pt x="5596324" y="85388"/>
                  <a:pt x="5574183" y="83882"/>
                  <a:pt x="5552302" y="80516"/>
                </a:cubicBezTo>
                <a:cubicBezTo>
                  <a:pt x="5507750" y="73662"/>
                  <a:pt x="5503234" y="67058"/>
                  <a:pt x="5453448" y="64041"/>
                </a:cubicBezTo>
                <a:cubicBezTo>
                  <a:pt x="5382132" y="59719"/>
                  <a:pt x="5310659" y="58549"/>
                  <a:pt x="5239265" y="55803"/>
                </a:cubicBezTo>
                <a:cubicBezTo>
                  <a:pt x="5225535" y="53057"/>
                  <a:pt x="5212077" y="47654"/>
                  <a:pt x="5198075" y="47565"/>
                </a:cubicBezTo>
                <a:lnTo>
                  <a:pt x="2660821" y="39327"/>
                </a:lnTo>
                <a:cubicBezTo>
                  <a:pt x="2652138" y="39271"/>
                  <a:pt x="2644790" y="31209"/>
                  <a:pt x="2636108" y="31089"/>
                </a:cubicBezTo>
                <a:lnTo>
                  <a:pt x="873211" y="14614"/>
                </a:lnTo>
                <a:cubicBezTo>
                  <a:pt x="788087" y="11868"/>
                  <a:pt x="703007" y="6376"/>
                  <a:pt x="617838" y="6376"/>
                </a:cubicBezTo>
                <a:cubicBezTo>
                  <a:pt x="338035" y="6376"/>
                  <a:pt x="412860" y="-15912"/>
                  <a:pt x="296562" y="22851"/>
                </a:cubicBezTo>
                <a:cubicBezTo>
                  <a:pt x="239910" y="60620"/>
                  <a:pt x="265920" y="49541"/>
                  <a:pt x="222421" y="64041"/>
                </a:cubicBezTo>
                <a:cubicBezTo>
                  <a:pt x="188788" y="97674"/>
                  <a:pt x="206575" y="95031"/>
                  <a:pt x="156519" y="72278"/>
                </a:cubicBezTo>
                <a:cubicBezTo>
                  <a:pt x="139750" y="64656"/>
                  <a:pt x="107092" y="47565"/>
                  <a:pt x="107092" y="47565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590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43BE-866F-448B-9BFA-C66907C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27008"/>
          </a:xfrm>
        </p:spPr>
        <p:txBody>
          <a:bodyPr>
            <a:noAutofit/>
          </a:bodyPr>
          <a:lstStyle/>
          <a:p>
            <a:pPr algn="ctr"/>
            <a:r>
              <a:rPr lang="en-SG" sz="4000" b="1" dirty="0">
                <a:latin typeface="+mn-lt"/>
              </a:rPr>
              <a:t>A </a:t>
            </a:r>
            <a:r>
              <a:rPr lang="en-US" altLang="zh-CN" sz="4000" b="1" dirty="0">
                <a:latin typeface="+mn-lt"/>
              </a:rPr>
              <a:t>final q</a:t>
            </a:r>
            <a:r>
              <a:rPr lang="en-SG" sz="4000" b="1" dirty="0" err="1">
                <a:latin typeface="+mn-lt"/>
              </a:rPr>
              <a:t>uestion</a:t>
            </a:r>
            <a:r>
              <a:rPr lang="en-SG" sz="4000" b="1" dirty="0">
                <a:latin typeface="+mn-lt"/>
              </a:rPr>
              <a:t>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D9472-70CE-4215-A71C-978B1A477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67808"/>
          </a:xfrm>
        </p:spPr>
        <p:txBody>
          <a:bodyPr>
            <a:normAutofit/>
          </a:bodyPr>
          <a:lstStyle/>
          <a:p>
            <a:r>
              <a:rPr lang="en-SG" sz="3600" b="1" dirty="0">
                <a:latin typeface="+mn-lt"/>
              </a:rPr>
              <a:t>Can Chinese dialects be called Chinese languages?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2286485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9026</TotalTime>
  <Words>321</Words>
  <Application>Microsoft Office PowerPoint</Application>
  <PresentationFormat>On-screen Show (4:3)</PresentationFormat>
  <Paragraphs>52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SimHei</vt:lpstr>
      <vt:lpstr>Calibri</vt:lpstr>
      <vt:lpstr>Constantia</vt:lpstr>
      <vt:lpstr>Garamond</vt:lpstr>
      <vt:lpstr>Times New Roman</vt:lpstr>
      <vt:lpstr>Wingdings 2</vt:lpstr>
      <vt:lpstr>流線</vt:lpstr>
      <vt:lpstr>Formation of Chinese dialects</vt:lpstr>
      <vt:lpstr>Qin territory (221 B.C.)</vt:lpstr>
      <vt:lpstr>History of China in 8 Minutes: Territorial Changes of Every Dynasty</vt:lpstr>
      <vt:lpstr>Chinese dialects emerged due to successive migration from Northern China to Southern China</vt:lpstr>
      <vt:lpstr>PowerPoint Presentation</vt:lpstr>
      <vt:lpstr>PowerPoint Presentation</vt:lpstr>
      <vt:lpstr>PowerPoint Presentation</vt:lpstr>
      <vt:lpstr>Language contact in ancient China</vt:lpstr>
      <vt:lpstr>A final question for you</vt:lpstr>
      <vt:lpstr>Various Chinese dialects = Various Chinese languages?</vt:lpstr>
      <vt:lpstr>PowerPoint Presentation</vt:lpstr>
      <vt:lpstr>What is a dialect in linguistics textbook？ </vt:lpstr>
      <vt:lpstr>Are English, German, Dutch and Danish different languages or different dialects of the same language?</vt:lpstr>
      <vt:lpstr>Indo-European languages</vt:lpstr>
      <vt:lpstr>What is Chinese dialect？ </vt:lpstr>
      <vt:lpstr>Various Chinese dialects = Various Chinese languages!</vt:lpstr>
      <vt:lpstr>Sinitic languages</vt:lpstr>
      <vt:lpstr>PowerPoint Presentation</vt:lpstr>
      <vt:lpstr>Sinitic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KOPI</dc:title>
  <dc:creator>user</dc:creator>
  <cp:lastModifiedBy>Chiew Pheng Phua</cp:lastModifiedBy>
  <cp:revision>798</cp:revision>
  <cp:lastPrinted>2020-01-16T06:09:15Z</cp:lastPrinted>
  <dcterms:created xsi:type="dcterms:W3CDTF">2017-05-08T21:35:32Z</dcterms:created>
  <dcterms:modified xsi:type="dcterms:W3CDTF">2021-01-15T02:21:51Z</dcterms:modified>
</cp:coreProperties>
</file>